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1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7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6272-6180-4197-840B-BF1BEEAD5E7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DBBA-1624-41A8-9634-0649B87D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12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8.jpg"/><Relationship Id="rId5" Type="http://schemas.openxmlformats.org/officeDocument/2006/relationships/image" Target="../media/image14.jp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jp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>
            <a:extLst>
              <a:ext uri="{FF2B5EF4-FFF2-40B4-BE49-F238E27FC236}">
                <a16:creationId xmlns:a16="http://schemas.microsoft.com/office/drawing/2014/main" id="{0DF1EE1F-9595-4FE7-8CF0-85EFB645B2A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45965" y="0"/>
            <a:ext cx="2312035" cy="1728470"/>
          </a:xfrm>
          <a:prstGeom prst="rect">
            <a:avLst/>
          </a:prstGeom>
          <a:ln/>
        </p:spPr>
      </p:pic>
      <p:pic>
        <p:nvPicPr>
          <p:cNvPr id="23" name="image2.png">
            <a:extLst>
              <a:ext uri="{FF2B5EF4-FFF2-40B4-BE49-F238E27FC236}">
                <a16:creationId xmlns:a16="http://schemas.microsoft.com/office/drawing/2014/main" id="{10F0218E-F391-49AE-9443-965D2B54928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313063"/>
            <a:ext cx="1075690" cy="173355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D0BA2-0231-4073-A94F-B1EEB059D37E}"/>
              </a:ext>
            </a:extLst>
          </p:cNvPr>
          <p:cNvSpPr txBox="1"/>
          <p:nvPr/>
        </p:nvSpPr>
        <p:spPr>
          <a:xfrm>
            <a:off x="255241" y="971912"/>
            <a:ext cx="6208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i="0" u="none" strike="noStrike" dirty="0">
                <a:solidFill>
                  <a:srgbClr val="18396F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ทำเนียบผู้บริหาร</a:t>
            </a:r>
            <a:r>
              <a:rPr lang="en-US" sz="2400" dirty="0">
                <a:solidFill>
                  <a:srgbClr val="18396F"/>
                </a:solidFill>
                <a:latin typeface="Pridi" panose="00000500000000000000" pitchFamily="2" charset="-34"/>
                <a:cs typeface="Pridi" panose="00000500000000000000" pitchFamily="2" charset="-34"/>
              </a:rPr>
              <a:t> ThailandFuture</a:t>
            </a:r>
            <a:endParaRPr lang="th-TH" sz="2400" dirty="0">
              <a:effectLst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6F7EAF8-73CE-4C26-B7CD-93C0C78F4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16686"/>
          <a:stretch/>
        </p:blipFill>
        <p:spPr bwMode="auto">
          <a:xfrm>
            <a:off x="394389" y="5693482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30472A-B528-42AE-8CC0-56E2DC228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9" b="21605"/>
          <a:stretch/>
        </p:blipFill>
        <p:spPr bwMode="auto">
          <a:xfrm>
            <a:off x="406746" y="3710976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0A072B3-386A-46F8-8EEE-187664DAE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755" t="-5183" r="-22703" b="9061"/>
          <a:stretch/>
        </p:blipFill>
        <p:spPr bwMode="auto">
          <a:xfrm>
            <a:off x="394389" y="7675987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0E0FB-084C-41EF-8B66-456D42BD600C}"/>
              </a:ext>
            </a:extLst>
          </p:cNvPr>
          <p:cNvSpPr txBox="1"/>
          <p:nvPr/>
        </p:nvSpPr>
        <p:spPr>
          <a:xfrm>
            <a:off x="2282253" y="1633535"/>
            <a:ext cx="342525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600" i="0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ณัฐพร จาตุศรีพิทักษ์</a:t>
            </a:r>
            <a:endParaRPr lang="th-TH" sz="1050" dirty="0">
              <a:effectLst/>
              <a:latin typeface="Pridi" panose="00000500000000000000" pitchFamily="2" charset="-34"/>
              <a:cs typeface="Pridi" panose="00000500000000000000" pitchFamily="2" charset="-34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i="1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Chairman of the Board of Directors</a:t>
            </a:r>
            <a:endParaRPr lang="en-US" sz="1050" dirty="0">
              <a:effectLst/>
              <a:latin typeface="Pridi" panose="00000500000000000000" pitchFamily="2" charset="-34"/>
              <a:cs typeface="Pridi" panose="00000500000000000000" pitchFamily="2" charset="-34"/>
            </a:endParaRPr>
          </a:p>
          <a:p>
            <a:br>
              <a:rPr lang="en-US" sz="1050" dirty="0">
                <a:latin typeface="Pridi" panose="00000500000000000000" pitchFamily="2" charset="-34"/>
                <a:cs typeface="Pridi" panose="00000500000000000000" pitchFamily="2" charset="-34"/>
              </a:rPr>
            </a:br>
            <a:endParaRPr lang="en-US" sz="105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3CA74-1D8C-4F67-B66C-1FC992124731}"/>
              </a:ext>
            </a:extLst>
          </p:cNvPr>
          <p:cNvSpPr txBox="1"/>
          <p:nvPr/>
        </p:nvSpPr>
        <p:spPr>
          <a:xfrm>
            <a:off x="2282253" y="2118788"/>
            <a:ext cx="425093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100" b="0" i="0" u="none" strike="noStrike" dirty="0">
                <a:solidFill>
                  <a:srgbClr val="000000"/>
                </a:solidFill>
                <a:effectLst/>
                <a:latin typeface="Pridi Light" panose="00000400000000000000" pitchFamily="2" charset="-34"/>
                <a:cs typeface="Pridi Light" panose="00000400000000000000" pitchFamily="2" charset="-34"/>
              </a:rPr>
              <a:t>ผู้เชี่ยวชาญด้านการออกแบบนโยบายสาธารณะ เศรษฐศาสตร์ การเงิน และเศรษฐกิจสร้างสรรค์ ปัจจุบันดำรงตำแหน่งเป็นกรรมการสภาพัฒนาการเศรษฐกิจและสังคมแห่งชาติ และกรรมการปฏิรูปประเทศด้านเศรษฐกิจ มีประสบการณ์ในการเป็นที่ปรึกษาระดับประเทศ ไม่ว่าจะเป็นที่ปรึกษารองนายกรัฐมนตรี ที่ปรึกษารัฐมนตรีประจำสำนักนายกรัฐมนตรี และที่ปรึกษารัฐมนตรีว่าการกระทรวงพาณิชย์ ตลอดจนมีส่วนร่วมในการวางยุทธศาสตร์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Pridi Light" panose="00000400000000000000" pitchFamily="2" charset="-34"/>
                <a:cs typeface="Pridi Light" panose="00000400000000000000" pitchFamily="2" charset="-34"/>
              </a:rPr>
              <a:t>Thailand 4.0</a:t>
            </a:r>
          </a:p>
          <a:p>
            <a:br>
              <a:rPr lang="th-TH" sz="1100" dirty="0">
                <a:latin typeface="Pridi Light" panose="00000400000000000000" pitchFamily="2" charset="-34"/>
                <a:cs typeface="Pridi Light" panose="00000400000000000000" pitchFamily="2" charset="-34"/>
              </a:rPr>
            </a:br>
            <a:endParaRPr lang="en-US" sz="1100" dirty="0">
              <a:latin typeface="Pridi Light" panose="00000400000000000000" pitchFamily="2" charset="-34"/>
              <a:cs typeface="Pridi Light" panose="000004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816B58-1968-407A-B26B-47049745C9A8}"/>
              </a:ext>
            </a:extLst>
          </p:cNvPr>
          <p:cNvSpPr txBox="1"/>
          <p:nvPr/>
        </p:nvSpPr>
        <p:spPr>
          <a:xfrm>
            <a:off x="2282253" y="5757154"/>
            <a:ext cx="3425252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600" i="0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ประกาย ธีระวัฒนากุล</a:t>
            </a:r>
            <a:endParaRPr lang="en-US" sz="1600" i="0" u="none" strike="noStrike" dirty="0">
              <a:solidFill>
                <a:srgbClr val="000000"/>
              </a:solidFill>
              <a:effectLst/>
              <a:latin typeface="Pridi" panose="00000500000000000000" pitchFamily="2" charset="-34"/>
              <a:cs typeface="Pridi" panose="00000500000000000000" pitchFamily="2" charset="-34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i="1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Future Policy Director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EA4FF-C4BD-4E55-BD94-F213695013F1}"/>
              </a:ext>
            </a:extLst>
          </p:cNvPr>
          <p:cNvSpPr txBox="1"/>
          <p:nvPr/>
        </p:nvSpPr>
        <p:spPr>
          <a:xfrm>
            <a:off x="2245892" y="3789000"/>
            <a:ext cx="342525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600" i="0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ธราธร รัตนนฤมิตศร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i="1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Future Policy Director</a:t>
            </a:r>
            <a:br>
              <a:rPr lang="en-US" sz="1050" dirty="0">
                <a:latin typeface="Pridi" panose="00000500000000000000" pitchFamily="2" charset="-34"/>
                <a:cs typeface="Pridi" panose="00000500000000000000" pitchFamily="2" charset="-34"/>
              </a:rPr>
            </a:br>
            <a:endParaRPr lang="en-US" sz="105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984ABF-56FA-4A0A-8DBA-5D7A7E45F3FE}"/>
              </a:ext>
            </a:extLst>
          </p:cNvPr>
          <p:cNvSpPr txBox="1"/>
          <p:nvPr/>
        </p:nvSpPr>
        <p:spPr>
          <a:xfrm>
            <a:off x="2233535" y="7675987"/>
            <a:ext cx="342525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600" i="0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ดร. ณภัทร จาตุศรีพิทักษ์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i="1" u="none" strike="noStrike" dirty="0">
                <a:solidFill>
                  <a:srgbClr val="000000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Managing Director</a:t>
            </a:r>
          </a:p>
          <a:p>
            <a:br>
              <a:rPr lang="en-US" sz="1050" dirty="0">
                <a:latin typeface="Pridi" panose="00000500000000000000" pitchFamily="2" charset="-34"/>
                <a:cs typeface="Pridi" panose="00000500000000000000" pitchFamily="2" charset="-34"/>
              </a:rPr>
            </a:br>
            <a:endParaRPr lang="en-US" sz="105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97DC07-46C6-4DFF-A99B-B6AB08EB8266}"/>
              </a:ext>
            </a:extLst>
          </p:cNvPr>
          <p:cNvSpPr txBox="1"/>
          <p:nvPr/>
        </p:nvSpPr>
        <p:spPr>
          <a:xfrm>
            <a:off x="2282253" y="6260920"/>
            <a:ext cx="4250932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มีส่วนร่วมในการจัดทำยุทธศาสตร์ 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Thailand4.0 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และมีประสบการณ์ในการวางยุทธศาสตร์ประเทศโดยเฉพาะอย่างยิ่งด้านการพัฒนาการศึกษา นวัตกรรมสังคม และทรัพยากรมนุษย์, เคยดำรงตำแหน่งที่ปรึกษารัฐมนตรีประจำสำนักนายกรัฐมนตรี ผู้ชำนาญการประจำสภานิติบัญญัติแห่งชาติ (สนช.), ผู้ชำนาญการประจำสมาชิกวุฒิสภา (สว.)</a:t>
            </a:r>
          </a:p>
          <a:p>
            <a:br>
              <a:rPr lang="th-TH" dirty="0"/>
            </a:b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E25E2-9346-4793-9EA3-01A5EACCD145}"/>
              </a:ext>
            </a:extLst>
          </p:cNvPr>
          <p:cNvSpPr txBox="1"/>
          <p:nvPr/>
        </p:nvSpPr>
        <p:spPr>
          <a:xfrm>
            <a:off x="2245892" y="4315244"/>
            <a:ext cx="42300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ความเชี่ยวชาญ: 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Strategic Foresight 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มีประสบการณ์จัดทำยุทธศาสตร์ระดับชาติ กว่า 80 โครงการ, การวางแผนอนาคตด้านขีดความสามารถการแข่งขัน  การค้าการลงทุนระหว่างประเทศ นวัตกรรมและเทคโนโลยี เป็นที่ปรึกษาให้องค์กรชั้นนำหลายแห่ง เช่น 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UNDP 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กระทรวงพาณิชย์ กระทรวงการคลัง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48109D-BCE8-4863-8EC1-30AFF0EFF83E}"/>
              </a:ext>
            </a:extLst>
          </p:cNvPr>
          <p:cNvSpPr txBox="1"/>
          <p:nvPr/>
        </p:nvSpPr>
        <p:spPr>
          <a:xfrm>
            <a:off x="2233535" y="8205828"/>
            <a:ext cx="42300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ผู้เชี่ยวชาญด้าน 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Data-driven public policy 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ด้วยเทคนิคทางเศร</a:t>
            </a:r>
            <a:r>
              <a:rPr lang="th-TH" sz="1100" dirty="0" err="1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ษฐมิ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ติและ 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Big Data Analytics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 ปัจจุบันดำรงตำแหน่งเป็นผู้ร่วมก่อตั้งและกรรมการผู้จัดการบริษัทเทคโนโลยีข้อมูล </a:t>
            </a:r>
            <a:r>
              <a:rPr lang="en-US" sz="1100" dirty="0" err="1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Siametrics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 </a:t>
            </a:r>
            <a:r>
              <a:rPr lang="th-TH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มีประสบการณ์ให้คำปรึกษาองค์กรระดับชาติในการวางกลยุทธ์ข้อมูลและแก้ไขปัญหานโยบายสาธารณะ ตลอดจนเป็นผู้นำทางความคิดในการขับเคลื่อนนโยบายด้วย</a:t>
            </a:r>
            <a:r>
              <a:rPr lang="en-US" sz="1100" dirty="0">
                <a:solidFill>
                  <a:srgbClr val="000000"/>
                </a:solidFill>
                <a:latin typeface="Pridi Light" panose="00000400000000000000" pitchFamily="2" charset="-34"/>
                <a:cs typeface="Pridi Light" panose="00000400000000000000" pitchFamily="2" charset="-34"/>
              </a:rPr>
              <a:t> Big Data </a:t>
            </a:r>
            <a:br>
              <a:rPr lang="th-TH" dirty="0"/>
            </a:b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8A08411-EE6E-468A-B596-93447149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5" y="69017"/>
            <a:ext cx="1116441" cy="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E10C0-B71E-4096-9991-3496426DE0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1799" r="4209" b="37746"/>
          <a:stretch/>
        </p:blipFill>
        <p:spPr>
          <a:xfrm>
            <a:off x="461104" y="1728470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96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png">
            <a:extLst>
              <a:ext uri="{FF2B5EF4-FFF2-40B4-BE49-F238E27FC236}">
                <a16:creationId xmlns:a16="http://schemas.microsoft.com/office/drawing/2014/main" id="{C88B46CF-2989-4599-997B-EEBB3F26816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45965" y="0"/>
            <a:ext cx="2312035" cy="172847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DD598-FE62-4237-B083-C5763EBA12E4}"/>
              </a:ext>
            </a:extLst>
          </p:cNvPr>
          <p:cNvSpPr txBox="1"/>
          <p:nvPr/>
        </p:nvSpPr>
        <p:spPr>
          <a:xfrm>
            <a:off x="254956" y="942616"/>
            <a:ext cx="6208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i="0" u="none" strike="noStrike" dirty="0">
                <a:solidFill>
                  <a:srgbClr val="18396F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ทำเนียบที่ปรึกษา</a:t>
            </a:r>
            <a:r>
              <a:rPr lang="en-US" sz="2400" dirty="0">
                <a:solidFill>
                  <a:srgbClr val="18396F"/>
                </a:solidFill>
                <a:latin typeface="Pridi" panose="00000500000000000000" pitchFamily="2" charset="-34"/>
                <a:cs typeface="Pridi" panose="00000500000000000000" pitchFamily="2" charset="-34"/>
              </a:rPr>
              <a:t> ThailandFuture</a:t>
            </a:r>
            <a:endParaRPr lang="th-TH" sz="2400" dirty="0">
              <a:effectLst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86A557-5631-4FAB-9FF4-4442FA8D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3" y="3180150"/>
            <a:ext cx="1113688" cy="1113688"/>
          </a:xfrm>
          <a:prstGeom prst="ellipse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49B9834F-4B28-4913-9E2A-3D1CC9211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529" r="-340" b="25229"/>
          <a:stretch/>
        </p:blipFill>
        <p:spPr>
          <a:xfrm>
            <a:off x="2961833" y="4723803"/>
            <a:ext cx="1080000" cy="1080000"/>
          </a:xfrm>
          <a:prstGeom prst="ellipse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8AE2C764-F878-4B62-B6CA-4F7C7F8952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0218"/>
          <a:stretch/>
        </p:blipFill>
        <p:spPr>
          <a:xfrm>
            <a:off x="5219033" y="1518721"/>
            <a:ext cx="1080000" cy="1080000"/>
          </a:xfrm>
          <a:prstGeom prst="ellipse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8F56FC79-8F66-41F4-B7E8-848F925B2A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96289" y="4762516"/>
            <a:ext cx="1080000" cy="1080000"/>
          </a:xfrm>
          <a:prstGeom prst="ellipse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57418A9C-84CE-4CE8-AB28-D625ADB728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5446" r="-326" b="11936"/>
          <a:stretch/>
        </p:blipFill>
        <p:spPr>
          <a:xfrm>
            <a:off x="696289" y="3099793"/>
            <a:ext cx="1080000" cy="1080000"/>
          </a:xfrm>
          <a:prstGeom prst="ellipse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2C7892B-78A4-4B96-B565-1770D03B22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711" y="6420715"/>
            <a:ext cx="1080000" cy="1080000"/>
          </a:xfrm>
          <a:prstGeom prst="ellipse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E6C0140C-86C5-4AB1-A41B-2DA5026C8C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96289" y="1455790"/>
            <a:ext cx="1080000" cy="1080000"/>
          </a:xfrm>
          <a:prstGeom prst="ellipse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9D2F90F7-09BF-4539-8BF6-C9615E415A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r="31078"/>
          <a:stretch/>
        </p:blipFill>
        <p:spPr>
          <a:xfrm>
            <a:off x="2961833" y="6420715"/>
            <a:ext cx="1080000" cy="1080000"/>
          </a:xfrm>
          <a:prstGeom prst="ellipse">
            <a:avLst/>
          </a:prstGeom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10DAC237-463D-41F3-AE3C-0FB9ED3FE5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" b="337"/>
          <a:stretch/>
        </p:blipFill>
        <p:spPr>
          <a:xfrm>
            <a:off x="696289" y="6411711"/>
            <a:ext cx="1080000" cy="1080000"/>
          </a:xfrm>
          <a:prstGeom prst="ellipse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5E2876C-BDAD-467C-9928-DFA3DF985021}"/>
              </a:ext>
            </a:extLst>
          </p:cNvPr>
          <p:cNvSpPr txBox="1"/>
          <p:nvPr/>
        </p:nvSpPr>
        <p:spPr>
          <a:xfrm>
            <a:off x="438213" y="2589601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ดร. อุตตม สาวนายน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ประธานคณะที่ปรึกษา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E240E4-21FB-44C5-9AB7-C8A37D4781FB}"/>
              </a:ext>
            </a:extLst>
          </p:cNvPr>
          <p:cNvSpPr txBox="1"/>
          <p:nvPr/>
        </p:nvSpPr>
        <p:spPr>
          <a:xfrm>
            <a:off x="2666939" y="2589601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คุณสุพันธุ์ มงคลสุธี</a:t>
            </a:r>
            <a:endParaRPr lang="en-US" sz="1200" b="0" i="0" dirty="0">
              <a:effectLst/>
              <a:latin typeface="Pridi" panose="00000500000000000000" pitchFamily="2" charset="-34"/>
              <a:cs typeface="Pridi" panose="00000500000000000000" pitchFamily="2" charset="-34"/>
            </a:endParaRP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รองประธานคณะที่ปรึกษา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7C246D-7396-4DD2-B9EE-1DDA542B838E}"/>
              </a:ext>
            </a:extLst>
          </p:cNvPr>
          <p:cNvSpPr txBox="1"/>
          <p:nvPr/>
        </p:nvSpPr>
        <p:spPr>
          <a:xfrm>
            <a:off x="438213" y="4194168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คุณวิเชฐ  ตันติวานิช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2539A5-0785-4437-8D56-470187A8FE68}"/>
              </a:ext>
            </a:extLst>
          </p:cNvPr>
          <p:cNvSpPr txBox="1"/>
          <p:nvPr/>
        </p:nvSpPr>
        <p:spPr>
          <a:xfrm>
            <a:off x="4887813" y="4236572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ดร. วีระชาติ กิเลนทอง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260837F-90D5-452A-A6A2-2449A66A6785}"/>
              </a:ext>
            </a:extLst>
          </p:cNvPr>
          <p:cNvSpPr txBox="1"/>
          <p:nvPr/>
        </p:nvSpPr>
        <p:spPr>
          <a:xfrm>
            <a:off x="4920069" y="2589601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คุณจรีพร  จารุกรสกุล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E61F90-7294-474B-B2E9-A90B65EED24D}"/>
              </a:ext>
            </a:extLst>
          </p:cNvPr>
          <p:cNvSpPr txBox="1"/>
          <p:nvPr/>
        </p:nvSpPr>
        <p:spPr>
          <a:xfrm>
            <a:off x="438213" y="5854855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</a:t>
            </a:r>
            <a:r>
              <a:rPr lang="th-TH" sz="1200" b="0" i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โตมร </a:t>
            </a:r>
            <a:r>
              <a:rPr lang="th-TH" sz="1200">
                <a:latin typeface="Pridi" panose="00000500000000000000" pitchFamily="2" charset="-34"/>
                <a:cs typeface="Pridi" panose="00000500000000000000" pitchFamily="2" charset="-34"/>
              </a:rPr>
              <a:t>ศุ</a:t>
            </a:r>
            <a:r>
              <a:rPr lang="th-TH" sz="1200" b="0" i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ขปรี</a:t>
            </a:r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ชา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F452A-7538-42F3-9CB7-A3613AB88A39}"/>
              </a:ext>
            </a:extLst>
          </p:cNvPr>
          <p:cNvSpPr txBox="1"/>
          <p:nvPr/>
        </p:nvSpPr>
        <p:spPr>
          <a:xfrm>
            <a:off x="2666939" y="7568329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คุณเอด</a:t>
            </a:r>
            <a:r>
              <a:rPr lang="th-TH" sz="1200" b="0" i="0" dirty="0" err="1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้า</a:t>
            </a:r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  </a:t>
            </a:r>
            <a:r>
              <a:rPr lang="th-TH" sz="1200" b="0" i="0" dirty="0" err="1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จิร</a:t>
            </a:r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ไพศาลกุล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FF5C401-8495-4BE8-B832-483929B96962}"/>
              </a:ext>
            </a:extLst>
          </p:cNvPr>
          <p:cNvSpPr txBox="1"/>
          <p:nvPr/>
        </p:nvSpPr>
        <p:spPr>
          <a:xfrm>
            <a:off x="438213" y="7568329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คุณโอฬาร  วีระนนท์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0DB8552-1924-4051-8CFF-E0B31B96BA5D}"/>
              </a:ext>
            </a:extLst>
          </p:cNvPr>
          <p:cNvSpPr txBox="1"/>
          <p:nvPr/>
        </p:nvSpPr>
        <p:spPr>
          <a:xfrm>
            <a:off x="2666939" y="5854855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ดร. ธานี ชัยวัฒน์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E04CF75F-5FAA-4858-A4E7-875EB641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5" y="146602"/>
            <a:ext cx="1116441" cy="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27025901-D096-4CCA-9783-A8CB74381E37}"/>
              </a:ext>
            </a:extLst>
          </p:cNvPr>
          <p:cNvSpPr txBox="1"/>
          <p:nvPr/>
        </p:nvSpPr>
        <p:spPr>
          <a:xfrm>
            <a:off x="4786817" y="7519260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คุณอุก</a:t>
            </a:r>
            <a:r>
              <a:rPr lang="th-TH" sz="1200" b="0" i="0" dirty="0" err="1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ฤษ</a:t>
            </a:r>
            <a:r>
              <a:rPr lang="th-TH" sz="1200" b="0" i="0" dirty="0"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  อุณหเลขกะ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28" name="Picture 2" descr="คอร์สสอนโดย ดร. วิโรจน์ จิรพัฒนกุล | Skooldio">
            <a:extLst>
              <a:ext uri="{FF2B5EF4-FFF2-40B4-BE49-F238E27FC236}">
                <a16:creationId xmlns:a16="http://schemas.microsoft.com/office/drawing/2014/main" id="{C77101BC-7AC2-4797-8430-A2CEB74F1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77" y="4790010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8D7F40-3F66-45B2-AA8D-C5C7060F2021}"/>
              </a:ext>
            </a:extLst>
          </p:cNvPr>
          <p:cNvSpPr txBox="1"/>
          <p:nvPr/>
        </p:nvSpPr>
        <p:spPr>
          <a:xfrm>
            <a:off x="4666458" y="5950046"/>
            <a:ext cx="2157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ดร. วิโรจน์ จิรพ</a:t>
            </a:r>
            <a:r>
              <a:rPr lang="th-TH" sz="1200" dirty="0" err="1">
                <a:latin typeface="Pridi" panose="00000500000000000000" pitchFamily="2" charset="-34"/>
                <a:cs typeface="Pridi" panose="00000500000000000000" pitchFamily="2" charset="-34"/>
              </a:rPr>
              <a:t>ัฒน</a:t>
            </a:r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กุล</a:t>
            </a: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34" name="Picture 4" descr="อาจเป็นรูปภาพของ 1 คน">
            <a:extLst>
              <a:ext uri="{FF2B5EF4-FFF2-40B4-BE49-F238E27FC236}">
                <a16:creationId xmlns:a16="http://schemas.microsoft.com/office/drawing/2014/main" id="{63EA3ADA-9308-4986-BED6-382FB31B5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t="29309" r="26488" b="19484"/>
          <a:stretch/>
        </p:blipFill>
        <p:spPr bwMode="auto">
          <a:xfrm>
            <a:off x="2874598" y="3099793"/>
            <a:ext cx="1112400" cy="1112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72C9027-ADE9-4DB7-9C62-22284DF10CFF}"/>
              </a:ext>
            </a:extLst>
          </p:cNvPr>
          <p:cNvSpPr txBox="1"/>
          <p:nvPr/>
        </p:nvSpPr>
        <p:spPr>
          <a:xfrm>
            <a:off x="2553154" y="4191440"/>
            <a:ext cx="1791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คุณสุภร</a:t>
            </a:r>
            <a:r>
              <a:rPr lang="th-TH" sz="1200" dirty="0" err="1">
                <a:latin typeface="Pridi" panose="00000500000000000000" pitchFamily="2" charset="-34"/>
                <a:cs typeface="Pridi" panose="00000500000000000000" pitchFamily="2" charset="-34"/>
              </a:rPr>
              <a:t>ัฐ</a:t>
            </a:r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 จิราธิวัฒน์</a:t>
            </a:r>
            <a:endParaRPr lang="th-TH" sz="1200" b="0" i="0" dirty="0">
              <a:effectLst/>
              <a:latin typeface="Pridi" panose="00000500000000000000" pitchFamily="2" charset="-34"/>
              <a:cs typeface="Pridi" panose="00000500000000000000" pitchFamily="2" charset="-34"/>
            </a:endParaRPr>
          </a:p>
          <a:p>
            <a:pPr algn="ctr"/>
            <a:r>
              <a:rPr lang="th-TH" sz="1200" dirty="0">
                <a:latin typeface="Pridi" panose="00000500000000000000" pitchFamily="2" charset="-34"/>
                <a:cs typeface="Pridi" panose="00000500000000000000" pitchFamily="2" charset="-34"/>
              </a:rPr>
              <a:t>ที่ปรึกษา</a:t>
            </a:r>
            <a:endParaRPr lang="en-US" sz="120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36" name="image2.png">
            <a:extLst>
              <a:ext uri="{FF2B5EF4-FFF2-40B4-BE49-F238E27FC236}">
                <a16:creationId xmlns:a16="http://schemas.microsoft.com/office/drawing/2014/main" id="{03B04C11-B1C2-418F-A53E-777570C0342F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8313063"/>
            <a:ext cx="1075690" cy="1733550"/>
          </a:xfrm>
          <a:prstGeom prst="rect">
            <a:avLst/>
          </a:prstGeom>
          <a:ln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1DA1A7-AE48-3745-B416-66885542CAE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3342" r="-283" b="25494"/>
          <a:stretch/>
        </p:blipFill>
        <p:spPr>
          <a:xfrm>
            <a:off x="2959828" y="1476736"/>
            <a:ext cx="1027170" cy="10271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989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png">
            <a:extLst>
              <a:ext uri="{FF2B5EF4-FFF2-40B4-BE49-F238E27FC236}">
                <a16:creationId xmlns:a16="http://schemas.microsoft.com/office/drawing/2014/main" id="{C88B46CF-2989-4599-997B-EEBB3F26816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6238" y="-32990"/>
            <a:ext cx="2312035" cy="172847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DD598-FE62-4237-B083-C5763EBA12E4}"/>
              </a:ext>
            </a:extLst>
          </p:cNvPr>
          <p:cNvSpPr txBox="1"/>
          <p:nvPr/>
        </p:nvSpPr>
        <p:spPr>
          <a:xfrm>
            <a:off x="254956" y="942616"/>
            <a:ext cx="6208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th-TH" sz="2400" i="0" u="none" strike="noStrike" dirty="0">
                <a:solidFill>
                  <a:srgbClr val="18396F"/>
                </a:solidFill>
                <a:effectLst/>
                <a:latin typeface="Pridi" panose="00000500000000000000" pitchFamily="2" charset="-34"/>
                <a:cs typeface="Pridi" panose="00000500000000000000" pitchFamily="2" charset="-34"/>
              </a:rPr>
              <a:t>ทำเนียบที่ปรึกษา</a:t>
            </a:r>
            <a:r>
              <a:rPr lang="en-US" sz="2400" dirty="0">
                <a:solidFill>
                  <a:srgbClr val="18396F"/>
                </a:solidFill>
                <a:latin typeface="Pridi" panose="00000500000000000000" pitchFamily="2" charset="-34"/>
                <a:cs typeface="Pridi" panose="00000500000000000000" pitchFamily="2" charset="-34"/>
              </a:rPr>
              <a:t> ThailandFuture</a:t>
            </a:r>
            <a:endParaRPr lang="th-TH" sz="2400" dirty="0">
              <a:effectLst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E04CF75F-5FAA-4858-A4E7-875EB641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5" y="146602"/>
            <a:ext cx="1116441" cy="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2.png">
            <a:extLst>
              <a:ext uri="{FF2B5EF4-FFF2-40B4-BE49-F238E27FC236}">
                <a16:creationId xmlns:a16="http://schemas.microsoft.com/office/drawing/2014/main" id="{03B04C11-B1C2-418F-A53E-777570C0342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95" y="8855625"/>
            <a:ext cx="619200" cy="1083229"/>
          </a:xfrm>
          <a:prstGeom prst="rect">
            <a:avLst/>
          </a:prstGeom>
          <a:ln/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3B826C-3317-4C47-A27A-98750DCB9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55129"/>
              </p:ext>
            </p:extLst>
          </p:nvPr>
        </p:nvGraphicFramePr>
        <p:xfrm>
          <a:off x="1456317" y="1484580"/>
          <a:ext cx="5181151" cy="771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434">
                  <a:extLst>
                    <a:ext uri="{9D8B030D-6E8A-4147-A177-3AD203B41FA5}">
                      <a16:colId xmlns:a16="http://schemas.microsoft.com/office/drawing/2014/main" val="3854699711"/>
                    </a:ext>
                  </a:extLst>
                </a:gridCol>
                <a:gridCol w="3119717">
                  <a:extLst>
                    <a:ext uri="{9D8B030D-6E8A-4147-A177-3AD203B41FA5}">
                      <a16:colId xmlns:a16="http://schemas.microsoft.com/office/drawing/2014/main" val="169777459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ดร. อุตตม สาวนายน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ประธานคณะที่ปรึกษา</a:t>
                      </a:r>
                      <a:r>
                        <a:rPr lang="en-US" sz="140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 </a:t>
                      </a:r>
                      <a:r>
                        <a:rPr lang="en-US" sz="1400" dirty="0" err="1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ThailandFuture</a:t>
                      </a:r>
                      <a:endParaRPr lang="en-US" sz="1400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6719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คุณสุพันธุ์ มงคลสุธี</a:t>
                      </a:r>
                      <a:endParaRPr lang="en-US" sz="1400" b="0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ประธานสภาอุตสาหกรรมแห่งประเทศไทย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79811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คุณจรีพร  จารุกรสกุล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ผู้ร่วมจัดตั้ง บริษัท ดับบลิวเอชเอ คอร์ปอเรชั่น จำกัด (มหาชน)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453563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คุณวิเชฐ  ตันติวานิช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ประธานกรรมการ บริษัท เอเชีย เอว</a:t>
                      </a:r>
                      <a:r>
                        <a:rPr lang="th-TH" dirty="0" err="1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ิเอชั่น</a:t>
                      </a:r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 จำกัด (มหาชน)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322024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คุณสุภร</a:t>
                      </a:r>
                      <a:r>
                        <a:rPr lang="th-TH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ัฐ</a:t>
                      </a:r>
                      <a:r>
                        <a:rPr lang="th-TH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 จิราธิวัฒน์</a:t>
                      </a:r>
                      <a:endParaRPr lang="th-TH" sz="1400" b="0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ประธานกรรมการ โรงแรมและรีสอร์ทในเครือเซ็นทารา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922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คุณโตมร ศุขปรีชา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นักเขียน นักคิด และผู้เชี่ยวชาญเรื่องอำนาจและสิทธิ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813286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ดร. ธานี ชัยวัฒน์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อาจารย์ ประจำคณะเศรษฐศาสตร์ จุฬาลงกรณ์มหาวิทยาลัย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565213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ดร. วีระชาติ กิเลนทอง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ผู้อำนวยการสถาบันเพื่อการประเมินและออกแบบนโยบายและคณบดีคณะการศึกษาปฐมวัย มหาวิทยาลัยหอการค้าไทย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72453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คุณโอฬาร  วีระนนท์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CEO and Co-founder, DURIAN</a:t>
                      </a:r>
                      <a:br>
                        <a:rPr lang="th-TH" sz="135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</a:br>
                      <a:r>
                        <a:rPr lang="th-TH" sz="135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กรรมการผู้ทรงคุณวุฒิ, สำนักงานส่งเสริมวิสาหกิจขนาดกลางและขนาดย่อม (</a:t>
                      </a:r>
                      <a:r>
                        <a:rPr lang="th-TH" sz="1350" dirty="0" err="1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สสว</a:t>
                      </a:r>
                      <a:r>
                        <a:rPr lang="th-TH" sz="1350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.)</a:t>
                      </a:r>
                      <a:endParaRPr lang="en-US" sz="1350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251135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คุณเอด</a:t>
                      </a:r>
                      <a:r>
                        <a:rPr lang="th-TH" sz="1400" b="0" i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้า</a:t>
                      </a: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  </a:t>
                      </a:r>
                      <a:r>
                        <a:rPr lang="th-TH" sz="1400" b="0" i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จิร</a:t>
                      </a: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ไพศาลกุล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กรรมการผู้จัดการ เทใจ.คอม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23937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ดร. วิโรจน์ จิรพ</a:t>
                      </a:r>
                      <a:r>
                        <a:rPr lang="th-TH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ัฒน</a:t>
                      </a:r>
                      <a:r>
                        <a:rPr lang="th-TH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กุล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ผู้ร่วมก่อตั้ง </a:t>
                      </a:r>
                      <a:r>
                        <a:rPr lang="en-US" dirty="0" err="1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Skooldio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99237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คุณอุก</a:t>
                      </a:r>
                      <a:r>
                        <a:rPr lang="th-TH" sz="1400" b="0" i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ฤษ</a:t>
                      </a:r>
                      <a:r>
                        <a:rPr lang="th-TH" sz="14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  อุณหเลขกะ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ผู้ร่วมก่อตั้ง </a:t>
                      </a:r>
                      <a:r>
                        <a:rPr lang="en-US" dirty="0" err="1">
                          <a:latin typeface="Pridi" panose="00000500000000000000" pitchFamily="2" charset="-34"/>
                          <a:cs typeface="Pridi" panose="00000500000000000000" pitchFamily="2" charset="-34"/>
                        </a:rPr>
                        <a:t>Ricult</a:t>
                      </a:r>
                      <a:endParaRPr lang="en-US" dirty="0">
                        <a:latin typeface="Pridi" panose="00000500000000000000" pitchFamily="2" charset="-34"/>
                        <a:cs typeface="Prid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224535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878AF3CE-449A-42CB-B67F-5FF4B2498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55833" y="1484580"/>
            <a:ext cx="618427" cy="618427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E4FC70-B9F9-4414-A288-51B20778B3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0218"/>
          <a:stretch/>
        </p:blipFill>
        <p:spPr>
          <a:xfrm>
            <a:off x="755446" y="2752783"/>
            <a:ext cx="619200" cy="61920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EF2DE1-FBE9-4077-A4EA-AFC6487623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5446" r="-326" b="11936"/>
          <a:stretch/>
        </p:blipFill>
        <p:spPr>
          <a:xfrm>
            <a:off x="755446" y="3387271"/>
            <a:ext cx="619200" cy="619200"/>
          </a:xfrm>
          <a:prstGeom prst="ellipse">
            <a:avLst/>
          </a:prstGeom>
        </p:spPr>
      </p:pic>
      <p:pic>
        <p:nvPicPr>
          <p:cNvPr id="42" name="Picture 4" descr="อาจเป็นรูปภาพของ 1 คน">
            <a:extLst>
              <a:ext uri="{FF2B5EF4-FFF2-40B4-BE49-F238E27FC236}">
                <a16:creationId xmlns:a16="http://schemas.microsoft.com/office/drawing/2014/main" id="{4B68D108-7604-4D24-8068-DD2B327BF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t="29309" r="26488" b="19484"/>
          <a:stretch/>
        </p:blipFill>
        <p:spPr bwMode="auto">
          <a:xfrm>
            <a:off x="755446" y="4076454"/>
            <a:ext cx="619200" cy="619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5F7ACB-75C2-4AFE-AE98-008C67841E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55446" y="4710942"/>
            <a:ext cx="619200" cy="619200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0A2BD4-141E-4075-B680-FA97E22715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529" r="-340" b="25229"/>
          <a:stretch/>
        </p:blipFill>
        <p:spPr>
          <a:xfrm>
            <a:off x="755446" y="5345430"/>
            <a:ext cx="619200" cy="619200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DF1E87-6C64-4B45-BD98-68D664C7F4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" y="5979918"/>
            <a:ext cx="619200" cy="619200"/>
          </a:xfrm>
          <a:prstGeom prst="ellipse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B3AB116-3123-45B2-AF01-544BE76124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" b="337"/>
          <a:stretch/>
        </p:blipFill>
        <p:spPr>
          <a:xfrm>
            <a:off x="755446" y="6614406"/>
            <a:ext cx="619200" cy="619200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06E4E4-98F1-415C-8E9F-43490EE0CF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r="31078"/>
          <a:stretch/>
        </p:blipFill>
        <p:spPr>
          <a:xfrm>
            <a:off x="755446" y="7248894"/>
            <a:ext cx="619200" cy="619200"/>
          </a:xfrm>
          <a:prstGeom prst="ellipse">
            <a:avLst/>
          </a:prstGeom>
        </p:spPr>
      </p:pic>
      <p:pic>
        <p:nvPicPr>
          <p:cNvPr id="48" name="Picture 2" descr="คอร์สสอนโดย ดร. วิโรจน์ จิรพัฒนกุล | Skooldio">
            <a:extLst>
              <a:ext uri="{FF2B5EF4-FFF2-40B4-BE49-F238E27FC236}">
                <a16:creationId xmlns:a16="http://schemas.microsoft.com/office/drawing/2014/main" id="{CF2B9947-BDBA-4881-A4E0-0008B5AF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6" y="7883382"/>
            <a:ext cx="619200" cy="619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A586C8-5221-441B-BA7A-837822F592E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46" y="8517869"/>
            <a:ext cx="619200" cy="61920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5FDA36-09FA-694C-9CF0-BD0A160143D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3342" r="-283" b="25494"/>
          <a:stretch/>
        </p:blipFill>
        <p:spPr>
          <a:xfrm>
            <a:off x="775978" y="2108752"/>
            <a:ext cx="619200" cy="619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5482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3346</TotalTime>
  <Words>528</Words>
  <Application>Microsoft Office PowerPoint</Application>
  <PresentationFormat>A4 Paper (210x297 mm)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Pridi</vt:lpstr>
      <vt:lpstr>Pridi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</dc:creator>
  <cp:lastModifiedBy>boonlarp poosuwan</cp:lastModifiedBy>
  <cp:revision>31</cp:revision>
  <dcterms:created xsi:type="dcterms:W3CDTF">2021-06-11T08:59:14Z</dcterms:created>
  <dcterms:modified xsi:type="dcterms:W3CDTF">2021-07-07T17:41:24Z</dcterms:modified>
</cp:coreProperties>
</file>