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302" r:id="rId2"/>
    <p:sldId id="303" r:id="rId3"/>
    <p:sldId id="316" r:id="rId4"/>
    <p:sldId id="304" r:id="rId5"/>
    <p:sldId id="308" r:id="rId6"/>
    <p:sldId id="313" r:id="rId7"/>
    <p:sldId id="317" r:id="rId8"/>
    <p:sldId id="305" r:id="rId9"/>
    <p:sldId id="306" r:id="rId10"/>
    <p:sldId id="309" r:id="rId11"/>
    <p:sldId id="307" r:id="rId12"/>
    <p:sldId id="314" r:id="rId1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6A83B2"/>
    <a:srgbClr val="99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243" autoAdjust="0"/>
    <p:restoredTop sz="94660"/>
  </p:normalViewPr>
  <p:slideViewPr>
    <p:cSldViewPr>
      <p:cViewPr>
        <p:scale>
          <a:sx n="90" d="100"/>
          <a:sy n="90" d="100"/>
        </p:scale>
        <p:origin x="-1518" y="-420"/>
      </p:cViewPr>
      <p:guideLst>
        <p:guide orient="horz" pos="2160"/>
        <p:guide pos="3831"/>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82B2C-A158-47A9-9A0E-82973753251B}" type="datetimeFigureOut">
              <a:rPr lang="en-US" smtClean="0"/>
              <a:t>9/12/2017</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F9417-5DE7-4C11-A48F-EC94BD5EC6ED}" type="slidenum">
              <a:rPr lang="en-US" smtClean="0"/>
              <a:t>‹#›</a:t>
            </a:fld>
            <a:endParaRPr lang="en-US"/>
          </a:p>
        </p:txBody>
      </p:sp>
    </p:spTree>
    <p:extLst>
      <p:ext uri="{BB962C8B-B14F-4D97-AF65-F5344CB8AC3E}">
        <p14:creationId xmlns:p14="http://schemas.microsoft.com/office/powerpoint/2010/main" val="136545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dirty="0"/>
              <a:t>Most leading companies have already shaped their strategy using SDG.</a:t>
            </a:r>
          </a:p>
          <a:p>
            <a:pPr marL="342900" indent="-342900">
              <a:buFont typeface="Wingdings" panose="05000000000000000000" pitchFamily="2" charset="2"/>
              <a:buChar char="§"/>
            </a:pPr>
            <a:r>
              <a:rPr lang="en-US" dirty="0"/>
              <a:t>SDG as common platform of discussion and reporting with peers.</a:t>
            </a:r>
          </a:p>
          <a:p>
            <a:pPr marL="342900" indent="-342900">
              <a:buFont typeface="Wingdings" panose="05000000000000000000" pitchFamily="2" charset="2"/>
              <a:buChar char="§"/>
            </a:pPr>
            <a:r>
              <a:rPr lang="en-US" dirty="0"/>
              <a:t>SDG is used  as a tool to engage stakeholders.</a:t>
            </a:r>
          </a:p>
          <a:p>
            <a:pPr marL="342900" indent="-342900">
              <a:buFont typeface="Wingdings" panose="05000000000000000000" pitchFamily="2" charset="2"/>
              <a:buChar char="§"/>
            </a:pPr>
            <a:r>
              <a:rPr lang="en-US" dirty="0"/>
              <a:t>The ‘push’ will come from global companies and financial community.</a:t>
            </a:r>
          </a:p>
          <a:p>
            <a:pPr marL="342900" indent="-34290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58FF9417-5DE7-4C11-A48F-EC94BD5EC6ED}" type="slidenum">
              <a:rPr lang="en-US" smtClean="0"/>
              <a:t>11</a:t>
            </a:fld>
            <a:endParaRPr lang="en-US"/>
          </a:p>
        </p:txBody>
      </p:sp>
    </p:spTree>
    <p:extLst>
      <p:ext uri="{BB962C8B-B14F-4D97-AF65-F5344CB8AC3E}">
        <p14:creationId xmlns:p14="http://schemas.microsoft.com/office/powerpoint/2010/main" val="15109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a:t>
            </a:fld>
            <a:endParaRPr lang="en-GB" dirty="0">
              <a:solidFill>
                <a:srgbClr val="007A5F"/>
              </a:solidFill>
            </a:endParaRPr>
          </a:p>
        </p:txBody>
      </p:sp>
      <p:sp>
        <p:nvSpPr>
          <p:cNvPr id="7" name="Text Placeholder 6"/>
          <p:cNvSpPr>
            <a:spLocks noGrp="1"/>
          </p:cNvSpPr>
          <p:nvPr>
            <p:ph type="body" sz="quarter" idx="11"/>
          </p:nvPr>
        </p:nvSpPr>
        <p:spPr>
          <a:xfrm>
            <a:off x="815012" y="1057275"/>
            <a:ext cx="11038557" cy="478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nip Single Corner Rectangle 4"/>
          <p:cNvSpPr/>
          <p:nvPr userDrawn="1"/>
        </p:nvSpPr>
        <p:spPr>
          <a:xfrm>
            <a:off x="12275284" y="57652"/>
            <a:ext cx="2416522" cy="1019569"/>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spcBef>
                <a:spcPts val="300"/>
              </a:spcBef>
            </a:pPr>
            <a:r>
              <a:rPr lang="en-GB" sz="1050" b="1" dirty="0">
                <a:solidFill>
                  <a:srgbClr val="007A5F"/>
                </a:solidFill>
              </a:rPr>
              <a:t>Body text</a:t>
            </a:r>
          </a:p>
          <a:p>
            <a:pPr>
              <a:spcBef>
                <a:spcPts val="300"/>
              </a:spcBef>
            </a:pPr>
            <a:r>
              <a:rPr lang="en-GB" sz="900" b="1" dirty="0">
                <a:solidFill>
                  <a:srgbClr val="666F74"/>
                </a:solidFill>
              </a:rPr>
              <a:t>What’s this layout for?</a:t>
            </a:r>
          </a:p>
          <a:p>
            <a:pPr>
              <a:spcBef>
                <a:spcPts val="300"/>
              </a:spcBef>
            </a:pPr>
            <a:r>
              <a:rPr lang="en-GB" sz="900" dirty="0">
                <a:solidFill>
                  <a:srgbClr val="666F74"/>
                </a:solidFill>
              </a:rPr>
              <a:t>This slide forms the base of the majority of slides – a text box with bullets are included ready for you to type into.</a:t>
            </a:r>
          </a:p>
        </p:txBody>
      </p:sp>
    </p:spTree>
    <p:extLst>
      <p:ext uri="{BB962C8B-B14F-4D97-AF65-F5344CB8AC3E}">
        <p14:creationId xmlns:p14="http://schemas.microsoft.com/office/powerpoint/2010/main" val="65236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eft_body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a:t>
            </a:fld>
            <a:endParaRPr lang="en-GB" dirty="0">
              <a:solidFill>
                <a:srgbClr val="007A5F"/>
              </a:solidFill>
            </a:endParaRPr>
          </a:p>
        </p:txBody>
      </p:sp>
      <p:sp>
        <p:nvSpPr>
          <p:cNvPr id="6" name="Snip Single Corner Rectangle 5"/>
          <p:cNvSpPr/>
          <p:nvPr userDrawn="1"/>
        </p:nvSpPr>
        <p:spPr>
          <a:xfrm>
            <a:off x="12275284" y="57652"/>
            <a:ext cx="2572293" cy="1019569"/>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spAutoFit/>
          </a:bodyPr>
          <a:lstStyle/>
          <a:p>
            <a:pPr>
              <a:spcBef>
                <a:spcPts val="300"/>
              </a:spcBef>
            </a:pPr>
            <a:r>
              <a:rPr lang="en-GB" sz="1050" b="1" dirty="0">
                <a:solidFill>
                  <a:srgbClr val="007A5F"/>
                </a:solidFill>
              </a:rPr>
              <a:t>Blank left_body text right</a:t>
            </a:r>
          </a:p>
          <a:p>
            <a:pPr>
              <a:spcBef>
                <a:spcPts val="300"/>
              </a:spcBef>
            </a:pPr>
            <a:r>
              <a:rPr lang="en-GB" sz="900" b="1" dirty="0">
                <a:solidFill>
                  <a:srgbClr val="666F74"/>
                </a:solidFill>
              </a:rPr>
              <a:t>What’s this layout for?</a:t>
            </a:r>
          </a:p>
          <a:p>
            <a:pPr>
              <a:spcBef>
                <a:spcPts val="300"/>
              </a:spcBef>
            </a:pPr>
            <a:r>
              <a:rPr lang="en-GB" sz="900" dirty="0">
                <a:solidFill>
                  <a:srgbClr val="666F74"/>
                </a:solidFill>
              </a:rPr>
              <a:t>Blank on left and bullets on right. Can be used to insert a chart/diagram on the left and bullet points on the right.</a:t>
            </a:r>
          </a:p>
        </p:txBody>
      </p:sp>
      <p:sp>
        <p:nvSpPr>
          <p:cNvPr id="9" name="Text Placeholder 8"/>
          <p:cNvSpPr>
            <a:spLocks noGrp="1"/>
          </p:cNvSpPr>
          <p:nvPr>
            <p:ph type="body" sz="quarter" idx="11"/>
          </p:nvPr>
        </p:nvSpPr>
        <p:spPr>
          <a:xfrm>
            <a:off x="7292880" y="1057275"/>
            <a:ext cx="4560689" cy="47879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2383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3425" y="1965603"/>
            <a:ext cx="7654991" cy="2909887"/>
          </a:xfrm>
        </p:spPr>
        <p:txBody>
          <a:bodyPr anchor="ctr" anchorCtr="0"/>
          <a:lstStyle>
            <a:lvl1pPr algn="ctr">
              <a:lnSpc>
                <a:spcPct val="85000"/>
              </a:lnSpc>
              <a:defRPr sz="7100" spc="-50" baseline="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626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8092" y="1600201"/>
            <a:ext cx="10945654" cy="4525963"/>
          </a:xfrm>
          <a:prstGeom prst="rect">
            <a:avLst/>
          </a:prstGeom>
        </p:spPr>
        <p:txBody>
          <a:bodyPr lIns="121725" tIns="60862" rIns="121725" bIns="6086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8092" y="6356351"/>
            <a:ext cx="2837762" cy="365125"/>
          </a:xfrm>
          <a:prstGeom prst="rect">
            <a:avLst/>
          </a:prstGeom>
        </p:spPr>
        <p:txBody>
          <a:bodyPr lIns="121725" tIns="60862" rIns="121725" bIns="60862"/>
          <a:lstStyle/>
          <a:p>
            <a:fld id="{9670D7C0-C1E6-461C-9BDA-5C00FFA56FE9}" type="datetimeFigureOut">
              <a:rPr lang="en-GB" smtClean="0"/>
              <a:t>12/09/2017</a:t>
            </a:fld>
            <a:endParaRPr lang="en-GB"/>
          </a:p>
        </p:txBody>
      </p:sp>
      <p:sp>
        <p:nvSpPr>
          <p:cNvPr id="5" name="Footer Placeholder 4"/>
          <p:cNvSpPr>
            <a:spLocks noGrp="1"/>
          </p:cNvSpPr>
          <p:nvPr>
            <p:ph type="ftr" sz="quarter" idx="11"/>
          </p:nvPr>
        </p:nvSpPr>
        <p:spPr>
          <a:xfrm>
            <a:off x="4155295" y="6356351"/>
            <a:ext cx="3851249" cy="365125"/>
          </a:xfrm>
          <a:prstGeom prst="rect">
            <a:avLst/>
          </a:prstGeom>
        </p:spPr>
        <p:txBody>
          <a:bodyPr lIns="121725" tIns="60862" rIns="121725" bIns="60862"/>
          <a:lstStyle/>
          <a:p>
            <a:endParaRPr lang="en-GB"/>
          </a:p>
        </p:txBody>
      </p:sp>
      <p:sp>
        <p:nvSpPr>
          <p:cNvPr id="6" name="Slide Number Placeholder 5"/>
          <p:cNvSpPr>
            <a:spLocks noGrp="1"/>
          </p:cNvSpPr>
          <p:nvPr>
            <p:ph type="sldNum" sz="quarter" idx="12"/>
          </p:nvPr>
        </p:nvSpPr>
        <p:spPr/>
        <p:txBody>
          <a:bodyPr/>
          <a:lstStyle/>
          <a:p>
            <a:fld id="{AB6A8557-7FDD-46BA-8B23-9C9FC744192C}" type="slidenum">
              <a:rPr lang="en-GB" smtClean="0"/>
              <a:t>‹#›</a:t>
            </a:fld>
            <a:endParaRPr lang="en-GB"/>
          </a:p>
        </p:txBody>
      </p:sp>
    </p:spTree>
    <p:extLst>
      <p:ext uri="{BB962C8B-B14F-4D97-AF65-F5344CB8AC3E}">
        <p14:creationId xmlns:p14="http://schemas.microsoft.com/office/powerpoint/2010/main" val="3364236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492" y="161925"/>
            <a:ext cx="11541078" cy="552006"/>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lgn="l" rtl="0" eaLnBrk="0" fontAlgn="base" hangingPunct="0">
              <a:spcBef>
                <a:spcPct val="0"/>
              </a:spcBef>
              <a:spcAft>
                <a:spcPct val="0"/>
              </a:spcAft>
            </a:pPr>
            <a:r>
              <a:rPr lang="en-US" dirty="0"/>
              <a:t>Click to edit Master title style</a:t>
            </a:r>
            <a:endParaRPr lang="en-GB" dirty="0"/>
          </a:p>
        </p:txBody>
      </p:sp>
      <p:sp>
        <p:nvSpPr>
          <p:cNvPr id="6" name="Slide Number Placeholder 5"/>
          <p:cNvSpPr>
            <a:spLocks noGrp="1"/>
          </p:cNvSpPr>
          <p:nvPr>
            <p:ph type="sldNum" sz="quarter" idx="4"/>
          </p:nvPr>
        </p:nvSpPr>
        <p:spPr>
          <a:xfrm>
            <a:off x="5913192" y="6374407"/>
            <a:ext cx="1412335" cy="378071"/>
          </a:xfrm>
          <a:prstGeom prst="rect">
            <a:avLst/>
          </a:prstGeom>
        </p:spPr>
        <p:txBody>
          <a:bodyPr vert="horz" lIns="0" tIns="0" rIns="0" bIns="0" rtlCol="0" anchor="b"/>
          <a:lstStyle>
            <a:lvl1pPr algn="ctr">
              <a:defRPr sz="1200">
                <a:solidFill>
                  <a:schemeClr val="accent1"/>
                </a:solidFill>
                <a:latin typeface="+mj-lt"/>
              </a:defRPr>
            </a:lvl1pPr>
          </a:lstStyle>
          <a:p>
            <a:fld id="{64A0697F-D92A-44AE-9631-4DF4FB2C44EF}" type="slidenum">
              <a:rPr lang="en-GB" smtClean="0">
                <a:solidFill>
                  <a:srgbClr val="007A5F"/>
                </a:solidFill>
              </a:rPr>
              <a:pPr/>
              <a:t>‹#›</a:t>
            </a:fld>
            <a:endParaRPr lang="en-GB" dirty="0">
              <a:solidFill>
                <a:srgbClr val="007A5F"/>
              </a:solidFill>
            </a:endParaRPr>
          </a:p>
        </p:txBody>
      </p:sp>
      <p:sp>
        <p:nvSpPr>
          <p:cNvPr id="18" name="TextBox 17"/>
          <p:cNvSpPr txBox="1"/>
          <p:nvPr/>
        </p:nvSpPr>
        <p:spPr>
          <a:xfrm>
            <a:off x="107214" y="6503262"/>
            <a:ext cx="5973705" cy="278538"/>
          </a:xfrm>
          <a:prstGeom prst="rect">
            <a:avLst/>
          </a:prstGeom>
          <a:noFill/>
        </p:spPr>
        <p:txBody>
          <a:bodyPr wrap="square" lIns="0" rIns="0" rtlCol="0">
            <a:spAutoFit/>
          </a:bodyPr>
          <a:lstStyle/>
          <a:p>
            <a:pPr hangingPunct="0">
              <a:lnSpc>
                <a:spcPct val="110000"/>
              </a:lnSpc>
            </a:pPr>
            <a:r>
              <a:rPr lang="en-GB" sz="1100" i="1" dirty="0">
                <a:solidFill>
                  <a:schemeClr val="tx1"/>
                </a:solidFill>
                <a:ea typeface="Calibri"/>
                <a:cs typeface="Times New Roman"/>
              </a:rPr>
              <a:t>The business of sustainability</a:t>
            </a:r>
            <a:endParaRPr lang="en-GB" sz="1100" dirty="0">
              <a:solidFill>
                <a:schemeClr val="tx1"/>
              </a:solidFill>
              <a:latin typeface="Book Antiqua"/>
              <a:ea typeface="Calibri"/>
              <a:cs typeface="Times New Roman"/>
            </a:endParaRPr>
          </a:p>
        </p:txBody>
      </p:sp>
      <p:pic>
        <p:nvPicPr>
          <p:cNvPr id="8" name="Picture 31" descr="GLogoLG28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7319" y="6122787"/>
            <a:ext cx="438149" cy="5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4159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86" r:id="rId4"/>
  </p:sldLayoutIdLst>
  <p:hf hdr="0" ftr="0" dt="0"/>
  <p:txStyles>
    <p:titleStyle>
      <a:lvl1pPr algn="l" defTabSz="914400" rtl="0" eaLnBrk="1" latinLnBrk="0" hangingPunct="1">
        <a:spcBef>
          <a:spcPct val="0"/>
        </a:spcBef>
        <a:buNone/>
        <a:defRPr lang="en-GB" sz="3200" kern="1200" dirty="0">
          <a:solidFill>
            <a:schemeClr val="tx2"/>
          </a:solidFill>
          <a:latin typeface="+mn-lt"/>
          <a:ea typeface="+mj-ea"/>
          <a:cs typeface="+mj-cs"/>
        </a:defRPr>
      </a:lvl1pPr>
    </p:titleStyle>
    <p:bodyStyle>
      <a:lvl1pPr marL="0" indent="0" algn="l" defTabSz="914400" rtl="0" eaLnBrk="1" latinLnBrk="0" hangingPunct="1">
        <a:lnSpc>
          <a:spcPct val="100000"/>
        </a:lnSpc>
        <a:spcBef>
          <a:spcPts val="1200"/>
        </a:spcBef>
        <a:buClr>
          <a:schemeClr val="tx2"/>
        </a:buClr>
        <a:buSzPct val="100000"/>
        <a:buFont typeface="Arial" pitchFamily="34" charset="0"/>
        <a:buNone/>
        <a:defRPr lang="en-US" sz="2400" kern="1200" dirty="0" smtClean="0">
          <a:solidFill>
            <a:schemeClr val="tx1"/>
          </a:solidFill>
          <a:latin typeface="+mn-lt"/>
          <a:ea typeface="+mn-ea"/>
          <a:cs typeface="+mn-cs"/>
        </a:defRPr>
      </a:lvl1pPr>
      <a:lvl2pPr marL="266700" indent="-266700" algn="l" defTabSz="914400" rtl="0" eaLnBrk="1" latinLnBrk="0" hangingPunct="1">
        <a:lnSpc>
          <a:spcPct val="100000"/>
        </a:lnSpc>
        <a:spcBef>
          <a:spcPts val="1200"/>
        </a:spcBef>
        <a:buClr>
          <a:schemeClr val="tx2"/>
        </a:buClr>
        <a:buSzPct val="100000"/>
        <a:buFont typeface="Arial" pitchFamily="34" charset="0"/>
        <a:buChar char="■"/>
        <a:defRPr lang="en-US" sz="2000" kern="1200" dirty="0" smtClean="0">
          <a:solidFill>
            <a:schemeClr val="tx1"/>
          </a:solidFill>
          <a:latin typeface="+mn-lt"/>
          <a:ea typeface="+mn-ea"/>
          <a:cs typeface="+mn-cs"/>
        </a:defRPr>
      </a:lvl2pPr>
      <a:lvl3pPr marL="534988" indent="-261938" algn="l" defTabSz="914400" rtl="0" eaLnBrk="1" latinLnBrk="0" hangingPunct="1">
        <a:lnSpc>
          <a:spcPct val="100000"/>
        </a:lnSpc>
        <a:spcBef>
          <a:spcPts val="600"/>
        </a:spcBef>
        <a:buClr>
          <a:schemeClr val="tx2"/>
        </a:buClr>
        <a:buSzPct val="100000"/>
        <a:buFont typeface="Arial" pitchFamily="34" charset="0"/>
        <a:buChar char="■"/>
        <a:defRPr lang="en-US" sz="1800" kern="1200" dirty="0" smtClean="0">
          <a:solidFill>
            <a:schemeClr val="tx1"/>
          </a:solidFill>
          <a:latin typeface="+mn-lt"/>
          <a:ea typeface="+mn-ea"/>
          <a:cs typeface="+mn-cs"/>
        </a:defRPr>
      </a:lvl3pPr>
      <a:lvl4pPr marL="823913" indent="-287338" algn="l" defTabSz="914400" rtl="0" eaLnBrk="1" latinLnBrk="0" hangingPunct="1">
        <a:lnSpc>
          <a:spcPct val="100000"/>
        </a:lnSpc>
        <a:spcBef>
          <a:spcPts val="600"/>
        </a:spcBef>
        <a:buClr>
          <a:schemeClr val="tx2"/>
        </a:buClr>
        <a:buSzPct val="100000"/>
        <a:buFont typeface="Arial" pitchFamily="34" charset="0"/>
        <a:buChar char="■"/>
        <a:defRPr lang="en-US" sz="1600" kern="1200" dirty="0" smtClean="0">
          <a:solidFill>
            <a:schemeClr val="tx1"/>
          </a:solidFill>
          <a:latin typeface="+mn-lt"/>
          <a:ea typeface="+mn-ea"/>
          <a:cs typeface="+mn-cs"/>
        </a:defRPr>
      </a:lvl4pPr>
      <a:lvl5pPr marL="1077913" indent="-252413" algn="l" defTabSz="914400" rtl="0" eaLnBrk="1" latinLnBrk="0" hangingPunct="1">
        <a:lnSpc>
          <a:spcPct val="100000"/>
        </a:lnSpc>
        <a:spcBef>
          <a:spcPts val="600"/>
        </a:spcBef>
        <a:buClr>
          <a:schemeClr val="tx2"/>
        </a:buClr>
        <a:buSzPct val="100000"/>
        <a:buFont typeface="Arial" pitchFamily="34" charset="0"/>
        <a:buChar char="■"/>
        <a:defRPr lang="en-GB" sz="16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919" y="1965603"/>
            <a:ext cx="9144000" cy="2909887"/>
          </a:xfrm>
        </p:spPr>
        <p:txBody>
          <a:bodyPr>
            <a:normAutofit/>
          </a:bodyPr>
          <a:lstStyle/>
          <a:p>
            <a:r>
              <a:rPr lang="en-US" sz="6000" dirty="0"/>
              <a:t>Enhancing Business Value through Sustainability</a:t>
            </a:r>
          </a:p>
        </p:txBody>
      </p:sp>
      <p:sp>
        <p:nvSpPr>
          <p:cNvPr id="5" name="TextBox 4"/>
          <p:cNvSpPr txBox="1"/>
          <p:nvPr/>
        </p:nvSpPr>
        <p:spPr>
          <a:xfrm>
            <a:off x="137319" y="6503262"/>
            <a:ext cx="2148652" cy="278538"/>
          </a:xfrm>
          <a:prstGeom prst="rect">
            <a:avLst/>
          </a:prstGeom>
          <a:noFill/>
        </p:spPr>
        <p:txBody>
          <a:bodyPr wrap="square" lIns="0" rIns="0" rtlCol="0">
            <a:spAutoFit/>
          </a:bodyPr>
          <a:lstStyle/>
          <a:p>
            <a:pPr hangingPunct="0">
              <a:lnSpc>
                <a:spcPct val="110000"/>
              </a:lnSpc>
            </a:pPr>
            <a:r>
              <a:rPr lang="en-GB" sz="1100" i="1" dirty="0">
                <a:solidFill>
                  <a:prstClr val="white"/>
                </a:solidFill>
                <a:ea typeface="Calibri"/>
                <a:cs typeface="Times New Roman"/>
              </a:rPr>
              <a:t>The business of sustainability</a:t>
            </a:r>
            <a:endParaRPr lang="en-GB" sz="1100" dirty="0">
              <a:solidFill>
                <a:prstClr val="white"/>
              </a:solidFill>
              <a:latin typeface="Book Antiqua"/>
              <a:ea typeface="Calibri"/>
              <a:cs typeface="Times New Roman"/>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0992" y="5832196"/>
            <a:ext cx="647327" cy="873404"/>
          </a:xfrm>
          <a:prstGeom prst="rect">
            <a:avLst/>
          </a:prstGeom>
        </p:spPr>
      </p:pic>
      <p:sp>
        <p:nvSpPr>
          <p:cNvPr id="8" name="TextBox 7"/>
          <p:cNvSpPr txBox="1"/>
          <p:nvPr/>
        </p:nvSpPr>
        <p:spPr>
          <a:xfrm>
            <a:off x="3109119" y="4884003"/>
            <a:ext cx="5943600" cy="461665"/>
          </a:xfrm>
          <a:prstGeom prst="rect">
            <a:avLst/>
          </a:prstGeom>
          <a:noFill/>
        </p:spPr>
        <p:txBody>
          <a:bodyPr wrap="square" lIns="0" rIns="0" rtlCol="0">
            <a:spAutoFit/>
          </a:bodyPr>
          <a:lstStyle/>
          <a:p>
            <a:pPr algn="ctr"/>
            <a:r>
              <a:rPr lang="en-US" sz="2400" dirty="0">
                <a:solidFill>
                  <a:schemeClr val="bg1"/>
                </a:solidFill>
              </a:rPr>
              <a:t>ERM Executive Business Forum 2017</a:t>
            </a:r>
          </a:p>
        </p:txBody>
      </p:sp>
    </p:spTree>
    <p:extLst>
      <p:ext uri="{BB962C8B-B14F-4D97-AF65-F5344CB8AC3E}">
        <p14:creationId xmlns:p14="http://schemas.microsoft.com/office/powerpoint/2010/main" val="314927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61838" cy="68579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594519" y="1108531"/>
            <a:ext cx="10058400" cy="521606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94519" y="304800"/>
            <a:ext cx="8229600" cy="584775"/>
          </a:xfrm>
          <a:prstGeom prst="rect">
            <a:avLst/>
          </a:prstGeom>
          <a:noFill/>
        </p:spPr>
        <p:txBody>
          <a:bodyPr wrap="square" lIns="0" rIns="0" rtlCol="0">
            <a:spAutoFit/>
          </a:bodyPr>
          <a:lstStyle/>
          <a:p>
            <a:r>
              <a:rPr lang="en-US" sz="3200" dirty="0">
                <a:solidFill>
                  <a:schemeClr val="bg1"/>
                </a:solidFill>
              </a:rPr>
              <a:t>ERM GLOBAL PERSPECTIVES</a:t>
            </a:r>
          </a:p>
        </p:txBody>
      </p:sp>
      <p:sp>
        <p:nvSpPr>
          <p:cNvPr id="11" name="Rectangle 10"/>
          <p:cNvSpPr/>
          <p:nvPr/>
        </p:nvSpPr>
        <p:spPr>
          <a:xfrm>
            <a:off x="670719" y="1310819"/>
            <a:ext cx="9677400" cy="4708981"/>
          </a:xfrm>
          <a:prstGeom prst="rect">
            <a:avLst/>
          </a:prstGeom>
          <a:noFill/>
        </p:spPr>
        <p:txBody>
          <a:bodyPr wrap="square">
            <a:spAutoFit/>
          </a:bodyPr>
          <a:lstStyle/>
          <a:p>
            <a:pPr marL="457200" indent="-457200">
              <a:spcBef>
                <a:spcPts val="1200"/>
              </a:spcBef>
              <a:spcAft>
                <a:spcPts val="1200"/>
              </a:spcAft>
              <a:buFont typeface="+mj-lt"/>
              <a:buAutoNum type="arabicPeriod"/>
            </a:pPr>
            <a:r>
              <a:rPr lang="en-US" sz="2400" dirty="0">
                <a:solidFill>
                  <a:srgbClr val="000000"/>
                </a:solidFill>
                <a:cs typeface="Arial" panose="020B0604020202020204" pitchFamily="34" charset="0"/>
              </a:rPr>
              <a:t>Growing trend towards </a:t>
            </a:r>
            <a:r>
              <a:rPr lang="en-US" sz="2400" b="1" dirty="0">
                <a:solidFill>
                  <a:srgbClr val="000000"/>
                </a:solidFill>
                <a:cs typeface="Arial" panose="020B0604020202020204" pitchFamily="34" charset="0"/>
              </a:rPr>
              <a:t>value creation</a:t>
            </a:r>
            <a:r>
              <a:rPr lang="en-US" sz="2400" dirty="0">
                <a:solidFill>
                  <a:srgbClr val="000000"/>
                </a:solidFill>
                <a:cs typeface="Arial" panose="020B0604020202020204" pitchFamily="34" charset="0"/>
              </a:rPr>
              <a:t> – with companies increasingly framing Sustainability as a way to find and exploit new sources of value, not just manage risk around existing ones.</a:t>
            </a:r>
          </a:p>
          <a:p>
            <a:pPr marL="457200" indent="-457200">
              <a:spcBef>
                <a:spcPts val="1200"/>
              </a:spcBef>
              <a:spcAft>
                <a:spcPts val="1200"/>
              </a:spcAft>
              <a:buFont typeface="+mj-lt"/>
              <a:buAutoNum type="arabicPeriod"/>
            </a:pPr>
            <a:r>
              <a:rPr lang="en-US" sz="2400" dirty="0">
                <a:solidFill>
                  <a:srgbClr val="000000"/>
                </a:solidFill>
                <a:cs typeface="Arial" panose="020B0604020202020204" pitchFamily="34" charset="0"/>
              </a:rPr>
              <a:t>The need to actively drive </a:t>
            </a:r>
            <a:r>
              <a:rPr lang="en-US" sz="2400" b="1" dirty="0">
                <a:solidFill>
                  <a:srgbClr val="000000"/>
                </a:solidFill>
                <a:cs typeface="Arial" panose="020B0604020202020204" pitchFamily="34" charset="0"/>
              </a:rPr>
              <a:t>operational integration</a:t>
            </a:r>
            <a:r>
              <a:rPr lang="en-US" sz="2400" dirty="0">
                <a:solidFill>
                  <a:srgbClr val="000000"/>
                </a:solidFill>
                <a:cs typeface="Arial" panose="020B0604020202020204" pitchFamily="34" charset="0"/>
              </a:rPr>
              <a:t> – by working to engage well beyond the functional EHSS silo to help the core business unlock value.</a:t>
            </a:r>
          </a:p>
          <a:p>
            <a:pPr marL="457200" indent="-457200">
              <a:spcBef>
                <a:spcPts val="1200"/>
              </a:spcBef>
              <a:spcAft>
                <a:spcPts val="1200"/>
              </a:spcAft>
              <a:buFont typeface="+mj-lt"/>
              <a:buAutoNum type="arabicPeriod"/>
            </a:pPr>
            <a:r>
              <a:rPr lang="en-US" sz="2400" dirty="0">
                <a:solidFill>
                  <a:srgbClr val="000000"/>
                </a:solidFill>
                <a:cs typeface="Arial" panose="020B0604020202020204" pitchFamily="34" charset="0"/>
              </a:rPr>
              <a:t>Applying </a:t>
            </a:r>
            <a:r>
              <a:rPr lang="en-US" sz="2400" b="1" dirty="0">
                <a:solidFill>
                  <a:srgbClr val="000000"/>
                </a:solidFill>
                <a:cs typeface="Arial" panose="020B0604020202020204" pitchFamily="34" charset="0"/>
              </a:rPr>
              <a:t>data and analytics</a:t>
            </a:r>
            <a:r>
              <a:rPr lang="en-US" sz="2400" dirty="0">
                <a:solidFill>
                  <a:srgbClr val="000000"/>
                </a:solidFill>
                <a:cs typeface="Arial" panose="020B0604020202020204" pitchFamily="34" charset="0"/>
              </a:rPr>
              <a:t> as a significant source of potential value.</a:t>
            </a:r>
          </a:p>
          <a:p>
            <a:pPr marL="457200" indent="-457200">
              <a:spcBef>
                <a:spcPts val="1200"/>
              </a:spcBef>
              <a:spcAft>
                <a:spcPts val="1200"/>
              </a:spcAft>
              <a:buFont typeface="+mj-lt"/>
              <a:buAutoNum type="arabicPeriod"/>
            </a:pPr>
            <a:r>
              <a:rPr lang="en-US" sz="2400" dirty="0">
                <a:solidFill>
                  <a:srgbClr val="000000"/>
                </a:solidFill>
                <a:cs typeface="Arial" panose="020B0604020202020204" pitchFamily="34" charset="0"/>
              </a:rPr>
              <a:t>Entering </a:t>
            </a:r>
            <a:r>
              <a:rPr lang="en-US" sz="2400" b="1" dirty="0">
                <a:solidFill>
                  <a:srgbClr val="000000"/>
                </a:solidFill>
                <a:cs typeface="Arial" panose="020B0604020202020204" pitchFamily="34" charset="0"/>
              </a:rPr>
              <a:t>strategic partnerships</a:t>
            </a:r>
            <a:r>
              <a:rPr lang="en-US" sz="2400" dirty="0">
                <a:solidFill>
                  <a:srgbClr val="000000"/>
                </a:solidFill>
                <a:cs typeface="Arial" panose="020B0604020202020204" pitchFamily="34" charset="0"/>
              </a:rPr>
              <a:t> with other organizations to achieve objectives.</a:t>
            </a:r>
            <a:endParaRPr lang="en-GB" dirty="0">
              <a:solidFill>
                <a:srgbClr val="0000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0992" y="5832196"/>
            <a:ext cx="647327" cy="873404"/>
          </a:xfrm>
          <a:prstGeom prst="rect">
            <a:avLst/>
          </a:prstGeom>
        </p:spPr>
      </p:pic>
      <p:sp>
        <p:nvSpPr>
          <p:cNvPr id="13" name="TextBox 12"/>
          <p:cNvSpPr txBox="1"/>
          <p:nvPr/>
        </p:nvSpPr>
        <p:spPr>
          <a:xfrm>
            <a:off x="122267" y="6503262"/>
            <a:ext cx="2148652" cy="278538"/>
          </a:xfrm>
          <a:prstGeom prst="rect">
            <a:avLst/>
          </a:prstGeom>
          <a:noFill/>
        </p:spPr>
        <p:txBody>
          <a:bodyPr wrap="square" lIns="0" rIns="0" rtlCol="0">
            <a:spAutoFit/>
          </a:bodyPr>
          <a:lstStyle/>
          <a:p>
            <a:pPr hangingPunct="0">
              <a:lnSpc>
                <a:spcPct val="110000"/>
              </a:lnSpc>
            </a:pPr>
            <a:r>
              <a:rPr lang="en-GB" sz="1100" i="1" dirty="0">
                <a:solidFill>
                  <a:prstClr val="white"/>
                </a:solidFill>
                <a:ea typeface="Calibri"/>
                <a:cs typeface="Times New Roman"/>
              </a:rPr>
              <a:t>The business of sustainability</a:t>
            </a:r>
            <a:endParaRPr lang="en-GB" sz="1100" dirty="0">
              <a:solidFill>
                <a:prstClr val="white"/>
              </a:solidFill>
              <a:latin typeface="Book Antiqua"/>
              <a:ea typeface="Calibri"/>
              <a:cs typeface="Times New Roman"/>
            </a:endParaRPr>
          </a:p>
        </p:txBody>
      </p:sp>
    </p:spTree>
    <p:extLst>
      <p:ext uri="{BB962C8B-B14F-4D97-AF65-F5344CB8AC3E}">
        <p14:creationId xmlns:p14="http://schemas.microsoft.com/office/powerpoint/2010/main" val="233991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11</a:t>
            </a:fld>
            <a:endParaRPr lang="en-GB" dirty="0">
              <a:solidFill>
                <a:srgbClr val="007A5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9" y="1580944"/>
            <a:ext cx="6553200" cy="2904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7300119" y="1091148"/>
            <a:ext cx="4724400" cy="3785652"/>
          </a:xfrm>
          <a:prstGeom prst="rect">
            <a:avLst/>
          </a:prstGeom>
          <a:noFill/>
        </p:spPr>
        <p:txBody>
          <a:bodyPr wrap="square" lIns="0" rIns="0" rtlCol="0">
            <a:spAutoFit/>
          </a:bodyPr>
          <a:lstStyle/>
          <a:p>
            <a:r>
              <a:rPr lang="en-US" sz="2400" dirty="0">
                <a:solidFill>
                  <a:schemeClr val="accent5">
                    <a:lumMod val="75000"/>
                  </a:schemeClr>
                </a:solidFill>
              </a:rPr>
              <a:t>Research commissioned by Unilever showed that </a:t>
            </a:r>
            <a:r>
              <a:rPr lang="en-US" sz="2400" b="1" dirty="0">
                <a:solidFill>
                  <a:schemeClr val="accent5">
                    <a:lumMod val="50000"/>
                  </a:schemeClr>
                </a:solidFill>
              </a:rPr>
              <a:t>over half of all consumers already buy or want to buy Sustainably</a:t>
            </a:r>
            <a:r>
              <a:rPr lang="en-US" sz="2400" dirty="0">
                <a:solidFill>
                  <a:schemeClr val="accent5">
                    <a:lumMod val="75000"/>
                  </a:schemeClr>
                </a:solidFill>
              </a:rPr>
              <a:t>. </a:t>
            </a:r>
          </a:p>
          <a:p>
            <a:endParaRPr lang="en-US" sz="2400" b="1" dirty="0">
              <a:solidFill>
                <a:schemeClr val="accent5">
                  <a:lumMod val="75000"/>
                </a:schemeClr>
              </a:solidFill>
            </a:endParaRPr>
          </a:p>
          <a:p>
            <a:r>
              <a:rPr lang="en-US" sz="3600" dirty="0">
                <a:solidFill>
                  <a:schemeClr val="accent5"/>
                </a:solidFill>
              </a:rPr>
              <a:t>33%</a:t>
            </a:r>
            <a:r>
              <a:rPr lang="en-US" sz="3600" dirty="0">
                <a:solidFill>
                  <a:schemeClr val="accent5">
                    <a:lumMod val="75000"/>
                  </a:schemeClr>
                </a:solidFill>
              </a:rPr>
              <a:t> </a:t>
            </a:r>
            <a:r>
              <a:rPr lang="en-US" sz="2400" dirty="0">
                <a:solidFill>
                  <a:schemeClr val="tx2"/>
                </a:solidFill>
              </a:rPr>
              <a:t>already purchase products with sustainability in mind, and a further</a:t>
            </a:r>
            <a:r>
              <a:rPr lang="en-US" sz="2400" dirty="0">
                <a:solidFill>
                  <a:schemeClr val="accent5">
                    <a:lumMod val="75000"/>
                  </a:schemeClr>
                </a:solidFill>
              </a:rPr>
              <a:t> </a:t>
            </a:r>
            <a:r>
              <a:rPr lang="en-US" sz="3600" dirty="0">
                <a:solidFill>
                  <a:schemeClr val="accent5"/>
                </a:solidFill>
              </a:rPr>
              <a:t>21%</a:t>
            </a:r>
            <a:r>
              <a:rPr lang="en-US" sz="3600" dirty="0">
                <a:solidFill>
                  <a:schemeClr val="tx2"/>
                </a:solidFill>
              </a:rPr>
              <a:t> </a:t>
            </a:r>
            <a:r>
              <a:rPr lang="en-US" sz="2400" dirty="0">
                <a:solidFill>
                  <a:schemeClr val="tx2"/>
                </a:solidFill>
              </a:rPr>
              <a:t>do not currently but would like to.</a:t>
            </a:r>
          </a:p>
        </p:txBody>
      </p:sp>
    </p:spTree>
    <p:extLst>
      <p:ext uri="{BB962C8B-B14F-4D97-AF65-F5344CB8AC3E}">
        <p14:creationId xmlns:p14="http://schemas.microsoft.com/office/powerpoint/2010/main" val="32386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36" y="-123395"/>
            <a:ext cx="12450509" cy="7104789"/>
          </a:xfrm>
          <a:prstGeom prst="rect">
            <a:avLst/>
          </a:prstGeom>
        </p:spPr>
        <p:style>
          <a:lnRef idx="2">
            <a:schemeClr val="dk1">
              <a:shade val="50000"/>
            </a:schemeClr>
          </a:lnRef>
          <a:fillRef idx="1">
            <a:schemeClr val="dk1"/>
          </a:fillRef>
          <a:effectRef idx="0">
            <a:schemeClr val="dk1"/>
          </a:effectRef>
          <a:fontRef idx="minor">
            <a:schemeClr val="lt1"/>
          </a:fontRef>
        </p:style>
        <p:txBody>
          <a:bodyPr lIns="121725" tIns="60862" rIns="121725" bIns="60862"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319" y="600283"/>
            <a:ext cx="4190075" cy="5600621"/>
          </a:xfrm>
          <a:prstGeom prst="rect">
            <a:avLst/>
          </a:prstGeom>
        </p:spPr>
      </p:pic>
      <p:sp>
        <p:nvSpPr>
          <p:cNvPr id="5" name="Rectangle 4"/>
          <p:cNvSpPr/>
          <p:nvPr/>
        </p:nvSpPr>
        <p:spPr>
          <a:xfrm>
            <a:off x="5067284" y="1981200"/>
            <a:ext cx="7245075" cy="1905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166519" y="2164140"/>
            <a:ext cx="6919119" cy="1569660"/>
          </a:xfrm>
          <a:prstGeom prst="rect">
            <a:avLst/>
          </a:prstGeom>
        </p:spPr>
        <p:txBody>
          <a:bodyPr wrap="square">
            <a:spAutoFit/>
          </a:bodyPr>
          <a:lstStyle/>
          <a:p>
            <a:r>
              <a:rPr lang="en-US" sz="2400" dirty="0">
                <a:solidFill>
                  <a:schemeClr val="bg1"/>
                </a:solidFill>
              </a:rPr>
              <a:t>ERM works increasingly involve implementing the Sustainable Development Goals (SDGs), either as stand-alone programs or integrated into the core business of the company.</a:t>
            </a:r>
          </a:p>
        </p:txBody>
      </p:sp>
    </p:spTree>
    <p:extLst>
      <p:ext uri="{BB962C8B-B14F-4D97-AF65-F5344CB8AC3E}">
        <p14:creationId xmlns:p14="http://schemas.microsoft.com/office/powerpoint/2010/main" val="127775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
        <p:nvSpPr>
          <p:cNvPr id="14" name="Rectangle 13"/>
          <p:cNvSpPr/>
          <p:nvPr/>
        </p:nvSpPr>
        <p:spPr>
          <a:xfrm>
            <a:off x="107950" y="2697481"/>
            <a:ext cx="6026150" cy="124586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4462" r="4462" b="22882"/>
          <a:stretch/>
        </p:blipFill>
        <p:spPr>
          <a:xfrm>
            <a:off x="0" y="-10631"/>
            <a:ext cx="12161838" cy="6868632"/>
          </a:xfrm>
          <a:prstGeom prst="rect">
            <a:avLst/>
          </a:prstGeom>
        </p:spPr>
      </p:pic>
      <p:sp>
        <p:nvSpPr>
          <p:cNvPr id="17" name="Rectangle 16"/>
          <p:cNvSpPr/>
          <p:nvPr/>
        </p:nvSpPr>
        <p:spPr>
          <a:xfrm>
            <a:off x="0" y="-8861"/>
            <a:ext cx="12161838" cy="6891926"/>
          </a:xfrm>
          <a:prstGeom prst="rect">
            <a:avLst/>
          </a:prstGeom>
          <a:solidFill>
            <a:srgbClr val="3366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07950" y="2057400"/>
            <a:ext cx="9706769" cy="227076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0992" y="5832196"/>
            <a:ext cx="647327" cy="873404"/>
          </a:xfrm>
          <a:prstGeom prst="rect">
            <a:avLst/>
          </a:prstGeom>
        </p:spPr>
      </p:pic>
      <p:sp>
        <p:nvSpPr>
          <p:cNvPr id="19" name="Rectangle 18"/>
          <p:cNvSpPr/>
          <p:nvPr/>
        </p:nvSpPr>
        <p:spPr>
          <a:xfrm>
            <a:off x="213519" y="2205097"/>
            <a:ext cx="8763000" cy="2062103"/>
          </a:xfrm>
          <a:prstGeom prst="rect">
            <a:avLst/>
          </a:prstGeom>
          <a:noFill/>
        </p:spPr>
        <p:txBody>
          <a:bodyPr wrap="square">
            <a:spAutoFit/>
          </a:bodyPr>
          <a:lstStyle/>
          <a:p>
            <a:r>
              <a:rPr lang="en-US" sz="3200" dirty="0">
                <a:solidFill>
                  <a:srgbClr val="000000"/>
                </a:solidFill>
                <a:cs typeface="Arial" panose="020B0604020202020204" pitchFamily="34" charset="0"/>
              </a:rPr>
              <a:t>Asian companies have aspirational sustainability and value-creation goals, but often struggle to articulate the business case for change.</a:t>
            </a:r>
            <a:endParaRPr lang="en-GB" sz="2400" dirty="0">
              <a:solidFill>
                <a:srgbClr val="000000"/>
              </a:solidFill>
            </a:endParaRPr>
          </a:p>
        </p:txBody>
      </p:sp>
      <p:sp>
        <p:nvSpPr>
          <p:cNvPr id="21" name="TextBox 20"/>
          <p:cNvSpPr txBox="1"/>
          <p:nvPr/>
        </p:nvSpPr>
        <p:spPr>
          <a:xfrm>
            <a:off x="122267" y="6503262"/>
            <a:ext cx="2148652" cy="278538"/>
          </a:xfrm>
          <a:prstGeom prst="rect">
            <a:avLst/>
          </a:prstGeom>
          <a:noFill/>
        </p:spPr>
        <p:txBody>
          <a:bodyPr wrap="square" lIns="0" rIns="0" rtlCol="0">
            <a:spAutoFit/>
          </a:bodyPr>
          <a:lstStyle/>
          <a:p>
            <a:pPr hangingPunct="0">
              <a:lnSpc>
                <a:spcPct val="110000"/>
              </a:lnSpc>
            </a:pPr>
            <a:r>
              <a:rPr lang="en-GB" sz="1100" i="1" dirty="0">
                <a:solidFill>
                  <a:prstClr val="white"/>
                </a:solidFill>
                <a:ea typeface="Calibri"/>
                <a:cs typeface="Times New Roman"/>
              </a:rPr>
              <a:t>The business of sustainability</a:t>
            </a:r>
            <a:endParaRPr lang="en-GB" sz="1100" dirty="0">
              <a:solidFill>
                <a:prstClr val="white"/>
              </a:solidFill>
              <a:latin typeface="Book Antiqua"/>
              <a:ea typeface="Calibri"/>
              <a:cs typeface="Times New Roman"/>
            </a:endParaRPr>
          </a:p>
        </p:txBody>
      </p:sp>
      <p:sp>
        <p:nvSpPr>
          <p:cNvPr id="26" name="TextBox 25"/>
          <p:cNvSpPr txBox="1"/>
          <p:nvPr/>
        </p:nvSpPr>
        <p:spPr>
          <a:xfrm>
            <a:off x="10500519" y="762000"/>
            <a:ext cx="1447800" cy="3631763"/>
          </a:xfrm>
          <a:prstGeom prst="rect">
            <a:avLst/>
          </a:prstGeom>
          <a:noFill/>
        </p:spPr>
        <p:txBody>
          <a:bodyPr wrap="square" lIns="0" rIns="0" rtlCol="0">
            <a:spAutoFit/>
          </a:bodyPr>
          <a:lstStyle/>
          <a:p>
            <a:pPr>
              <a:spcBef>
                <a:spcPts val="600"/>
              </a:spcBef>
            </a:pPr>
            <a:r>
              <a:rPr lang="en-US" sz="1000" dirty="0">
                <a:solidFill>
                  <a:schemeClr val="bg1"/>
                </a:solidFill>
                <a:latin typeface="Arial" panose="020B0604020202020204" pitchFamily="34" charset="0"/>
                <a:cs typeface="Arial" panose="020B0604020202020204" pitchFamily="34" charset="0"/>
              </a:rPr>
              <a:t>CDL</a:t>
            </a:r>
          </a:p>
          <a:p>
            <a:pPr>
              <a:spcBef>
                <a:spcPts val="600"/>
              </a:spcBef>
            </a:pPr>
            <a:r>
              <a:rPr lang="en-US" sz="1000" dirty="0">
                <a:solidFill>
                  <a:schemeClr val="bg1"/>
                </a:solidFill>
                <a:latin typeface="Arial" panose="020B0604020202020204" pitchFamily="34" charset="0"/>
                <a:cs typeface="Arial" panose="020B0604020202020204" pitchFamily="34" charset="0"/>
              </a:rPr>
              <a:t>DBS Bank</a:t>
            </a:r>
          </a:p>
          <a:p>
            <a:pPr>
              <a:spcBef>
                <a:spcPts val="600"/>
              </a:spcBef>
            </a:pPr>
            <a:r>
              <a:rPr lang="en-US" sz="1000" dirty="0">
                <a:solidFill>
                  <a:schemeClr val="bg1"/>
                </a:solidFill>
                <a:latin typeface="Arial" panose="020B0604020202020204" pitchFamily="34" charset="0"/>
                <a:cs typeface="Arial" panose="020B0604020202020204" pitchFamily="34" charset="0"/>
              </a:rPr>
              <a:t>I Squared Capital</a:t>
            </a:r>
          </a:p>
          <a:p>
            <a:pPr>
              <a:spcBef>
                <a:spcPts val="600"/>
              </a:spcBef>
            </a:pPr>
            <a:r>
              <a:rPr lang="en-US" sz="1000" dirty="0">
                <a:solidFill>
                  <a:schemeClr val="bg1"/>
                </a:solidFill>
                <a:latin typeface="Arial" panose="020B0604020202020204" pitchFamily="34" charset="0"/>
                <a:cs typeface="Arial" panose="020B0604020202020204" pitchFamily="34" charset="0"/>
              </a:rPr>
              <a:t>Jardine Cycle &amp; Carriage</a:t>
            </a:r>
          </a:p>
          <a:p>
            <a:pPr>
              <a:spcBef>
                <a:spcPts val="600"/>
              </a:spcBef>
            </a:pPr>
            <a:r>
              <a:rPr lang="en-US" sz="1000" dirty="0">
                <a:solidFill>
                  <a:schemeClr val="bg1"/>
                </a:solidFill>
                <a:latin typeface="Arial" panose="020B0604020202020204" pitchFamily="34" charset="0"/>
                <a:cs typeface="Arial" panose="020B0604020202020204" pitchFamily="34" charset="0"/>
              </a:rPr>
              <a:t>Keppel</a:t>
            </a:r>
          </a:p>
          <a:p>
            <a:pPr>
              <a:spcBef>
                <a:spcPts val="600"/>
              </a:spcBef>
            </a:pPr>
            <a:r>
              <a:rPr lang="en-US" sz="1000" dirty="0">
                <a:solidFill>
                  <a:schemeClr val="bg1"/>
                </a:solidFill>
                <a:latin typeface="Arial" panose="020B0604020202020204" pitchFamily="34" charset="0"/>
                <a:cs typeface="Arial" panose="020B0604020202020204" pitchFamily="34" charset="0"/>
              </a:rPr>
              <a:t>OCBC</a:t>
            </a:r>
          </a:p>
          <a:p>
            <a:pPr>
              <a:spcBef>
                <a:spcPts val="600"/>
              </a:spcBef>
            </a:pPr>
            <a:r>
              <a:rPr lang="en-US" sz="1000" dirty="0">
                <a:solidFill>
                  <a:schemeClr val="bg1"/>
                </a:solidFill>
                <a:latin typeface="Arial" panose="020B0604020202020204" pitchFamily="34" charset="0"/>
                <a:cs typeface="Arial" panose="020B0604020202020204" pitchFamily="34" charset="0"/>
              </a:rPr>
              <a:t>SCG</a:t>
            </a:r>
          </a:p>
          <a:p>
            <a:pPr>
              <a:spcBef>
                <a:spcPts val="600"/>
              </a:spcBef>
            </a:pPr>
            <a:r>
              <a:rPr lang="en-US" sz="1000" dirty="0">
                <a:solidFill>
                  <a:schemeClr val="bg1"/>
                </a:solidFill>
                <a:latin typeface="Arial" panose="020B0604020202020204" pitchFamily="34" charset="0"/>
                <a:cs typeface="Arial" panose="020B0604020202020204" pitchFamily="34" charset="0"/>
              </a:rPr>
              <a:t>Sembcorp</a:t>
            </a:r>
          </a:p>
          <a:p>
            <a:pPr>
              <a:spcBef>
                <a:spcPts val="600"/>
              </a:spcBef>
            </a:pPr>
            <a:r>
              <a:rPr lang="en-US" sz="1000" dirty="0">
                <a:solidFill>
                  <a:schemeClr val="bg1"/>
                </a:solidFill>
                <a:latin typeface="Arial" panose="020B0604020202020204" pitchFamily="34" charset="0"/>
                <a:cs typeface="Arial" panose="020B0604020202020204" pitchFamily="34" charset="0"/>
              </a:rPr>
              <a:t>Sime Darby</a:t>
            </a:r>
          </a:p>
          <a:p>
            <a:pPr>
              <a:spcBef>
                <a:spcPts val="600"/>
              </a:spcBef>
            </a:pPr>
            <a:r>
              <a:rPr lang="en-US" sz="1000" dirty="0">
                <a:solidFill>
                  <a:schemeClr val="bg1"/>
                </a:solidFill>
                <a:latin typeface="Arial" panose="020B0604020202020204" pitchFamily="34" charset="0"/>
                <a:cs typeface="Arial" panose="020B0604020202020204" pitchFamily="34" charset="0"/>
              </a:rPr>
              <a:t>Suntory Beverage &amp; Food</a:t>
            </a:r>
          </a:p>
          <a:p>
            <a:pPr>
              <a:spcBef>
                <a:spcPts val="600"/>
              </a:spcBef>
            </a:pPr>
            <a:r>
              <a:rPr lang="en-US" sz="1000" dirty="0">
                <a:solidFill>
                  <a:schemeClr val="bg1"/>
                </a:solidFill>
                <a:latin typeface="Arial" panose="020B0604020202020204" pitchFamily="34" charset="0"/>
                <a:cs typeface="Arial" panose="020B0604020202020204" pitchFamily="34" charset="0"/>
              </a:rPr>
              <a:t>Swire Pacific Offshore</a:t>
            </a:r>
          </a:p>
          <a:p>
            <a:pPr>
              <a:spcBef>
                <a:spcPts val="600"/>
              </a:spcBef>
            </a:pPr>
            <a:r>
              <a:rPr lang="en-US" sz="1000" dirty="0">
                <a:solidFill>
                  <a:schemeClr val="bg1"/>
                </a:solidFill>
                <a:latin typeface="Arial" panose="020B0604020202020204" pitchFamily="34" charset="0"/>
                <a:cs typeface="Arial" panose="020B0604020202020204" pitchFamily="34" charset="0"/>
              </a:rPr>
              <a:t>Syngenta</a:t>
            </a:r>
          </a:p>
          <a:p>
            <a:pPr>
              <a:spcBef>
                <a:spcPts val="600"/>
              </a:spcBef>
            </a:pPr>
            <a:r>
              <a:rPr lang="en-US" sz="1000" dirty="0">
                <a:solidFill>
                  <a:schemeClr val="bg1"/>
                </a:solidFill>
                <a:latin typeface="Arial" panose="020B0604020202020204" pitchFamily="34" charset="0"/>
                <a:cs typeface="Arial" panose="020B0604020202020204" pitchFamily="34" charset="0"/>
              </a:rPr>
              <a:t>TNB</a:t>
            </a:r>
          </a:p>
          <a:p>
            <a:pPr>
              <a:spcBef>
                <a:spcPts val="600"/>
              </a:spcBef>
            </a:pPr>
            <a:r>
              <a:rPr lang="en-US" sz="1000" dirty="0">
                <a:solidFill>
                  <a:schemeClr val="bg1"/>
                </a:solidFill>
                <a:latin typeface="Arial" panose="020B0604020202020204" pitchFamily="34" charset="0"/>
                <a:cs typeface="Arial" panose="020B0604020202020204" pitchFamily="34" charset="0"/>
              </a:rPr>
              <a:t>Thai Union</a:t>
            </a:r>
          </a:p>
          <a:p>
            <a:pPr>
              <a:spcBef>
                <a:spcPts val="600"/>
              </a:spcBef>
            </a:pPr>
            <a:r>
              <a:rPr lang="en-US" sz="1000" dirty="0">
                <a:solidFill>
                  <a:schemeClr val="bg1"/>
                </a:solidFill>
                <a:latin typeface="Arial" panose="020B0604020202020204" pitchFamily="34" charset="0"/>
                <a:cs typeface="Arial" panose="020B0604020202020204" pitchFamily="34" charset="0"/>
              </a:rPr>
              <a:t>Unilever</a:t>
            </a:r>
          </a:p>
        </p:txBody>
      </p:sp>
    </p:spTree>
    <p:extLst>
      <p:ext uri="{BB962C8B-B14F-4D97-AF65-F5344CB8AC3E}">
        <p14:creationId xmlns:p14="http://schemas.microsoft.com/office/powerpoint/2010/main" val="253848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61838" cy="68579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13519" y="426720"/>
            <a:ext cx="7498080" cy="155448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0000"/>
                </a:solidFill>
              </a:rPr>
              <a:t>“We have engaged investors to show them Sustainability business case, e.g. sustainable land development.”</a:t>
            </a:r>
          </a:p>
        </p:txBody>
      </p:sp>
      <p:sp>
        <p:nvSpPr>
          <p:cNvPr id="8" name="Rectangle 7"/>
          <p:cNvSpPr/>
          <p:nvPr/>
        </p:nvSpPr>
        <p:spPr>
          <a:xfrm>
            <a:off x="4480719" y="2636520"/>
            <a:ext cx="7498080" cy="155448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0000"/>
                </a:solidFill>
              </a:rPr>
              <a:t>“Most large corporations still struggle between wanting to do the right thing, and financial returns.”</a:t>
            </a:r>
          </a:p>
        </p:txBody>
      </p:sp>
      <p:sp>
        <p:nvSpPr>
          <p:cNvPr id="14" name="Rectangle 13"/>
          <p:cNvSpPr/>
          <p:nvPr/>
        </p:nvSpPr>
        <p:spPr>
          <a:xfrm>
            <a:off x="1508919" y="4876800"/>
            <a:ext cx="9144000" cy="155448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0000"/>
                </a:solidFill>
              </a:rPr>
              <a:t>“Some investors look for longer term vision in Sustainability, but this is not consistent across the board e.g. investors from different regions have differing expectations.”</a:t>
            </a:r>
          </a:p>
        </p:txBody>
      </p:sp>
    </p:spTree>
    <p:extLst>
      <p:ext uri="{BB962C8B-B14F-4D97-AF65-F5344CB8AC3E}">
        <p14:creationId xmlns:p14="http://schemas.microsoft.com/office/powerpoint/2010/main" val="351473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4</a:t>
            </a:fld>
            <a:endParaRPr lang="en-GB" dirty="0">
              <a:solidFill>
                <a:srgbClr val="007A5F"/>
              </a:solidFill>
            </a:endParaRPr>
          </a:p>
        </p:txBody>
      </p:sp>
      <p:sp>
        <p:nvSpPr>
          <p:cNvPr id="4" name="Text Placeholder 3"/>
          <p:cNvSpPr>
            <a:spLocks noGrp="1"/>
          </p:cNvSpPr>
          <p:nvPr>
            <p:ph type="body" sz="quarter" idx="11"/>
          </p:nvPr>
        </p:nvSpPr>
        <p:spPr/>
        <p:txBody>
          <a:bodyPr/>
          <a:lstStyle/>
          <a:p>
            <a:endParaRPr lang="en-US"/>
          </a:p>
        </p:txBody>
      </p:sp>
      <p:pic>
        <p:nvPicPr>
          <p:cNvPr id="5" name="Picture 2" descr="C:\Users\maryellen.frawley\AppData\Local\Microsoft\Windows\Temporary Internet Files\Content.Outlook\1ERC99CP\shutterstock_28788387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4332" b="24504"/>
          <a:stretch/>
        </p:blipFill>
        <p:spPr bwMode="auto">
          <a:xfrm>
            <a:off x="-1" y="-1"/>
            <a:ext cx="12161839"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772"/>
            <a:ext cx="12161838" cy="6891926"/>
          </a:xfrm>
          <a:prstGeom prst="rect">
            <a:avLst/>
          </a:prstGeom>
          <a:solidFill>
            <a:srgbClr val="3366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7950" y="2057400"/>
            <a:ext cx="9706769" cy="227076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13519" y="2205097"/>
            <a:ext cx="9296400" cy="2062103"/>
          </a:xfrm>
          <a:prstGeom prst="rect">
            <a:avLst/>
          </a:prstGeom>
          <a:noFill/>
        </p:spPr>
        <p:txBody>
          <a:bodyPr wrap="square">
            <a:spAutoFit/>
          </a:bodyPr>
          <a:lstStyle/>
          <a:p>
            <a:r>
              <a:rPr lang="en-US" sz="3200" dirty="0">
                <a:solidFill>
                  <a:srgbClr val="000000"/>
                </a:solidFill>
                <a:cs typeface="Arial" panose="020B0604020202020204" pitchFamily="34" charset="0"/>
              </a:rPr>
              <a:t>Some of the region’s leading companies have been successful in creating new markets and competitive advantage by integrating Sustainability into new business models.</a:t>
            </a:r>
            <a:endParaRPr lang="en-GB" sz="2400" dirty="0">
              <a:solidFill>
                <a:srgbClr val="0000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0992" y="5832196"/>
            <a:ext cx="647327" cy="873404"/>
          </a:xfrm>
          <a:prstGeom prst="rect">
            <a:avLst/>
          </a:prstGeom>
        </p:spPr>
      </p:pic>
      <p:sp>
        <p:nvSpPr>
          <p:cNvPr id="10" name="TextBox 9"/>
          <p:cNvSpPr txBox="1"/>
          <p:nvPr/>
        </p:nvSpPr>
        <p:spPr>
          <a:xfrm>
            <a:off x="122267" y="6503262"/>
            <a:ext cx="2148652" cy="278538"/>
          </a:xfrm>
          <a:prstGeom prst="rect">
            <a:avLst/>
          </a:prstGeom>
          <a:noFill/>
        </p:spPr>
        <p:txBody>
          <a:bodyPr wrap="square" lIns="0" rIns="0" rtlCol="0">
            <a:spAutoFit/>
          </a:bodyPr>
          <a:lstStyle/>
          <a:p>
            <a:pPr hangingPunct="0">
              <a:lnSpc>
                <a:spcPct val="110000"/>
              </a:lnSpc>
            </a:pPr>
            <a:r>
              <a:rPr lang="en-GB" sz="1100" i="1" dirty="0">
                <a:solidFill>
                  <a:prstClr val="white"/>
                </a:solidFill>
                <a:ea typeface="Calibri"/>
                <a:cs typeface="Times New Roman"/>
              </a:rPr>
              <a:t>The business of sustainability</a:t>
            </a:r>
            <a:endParaRPr lang="en-GB" sz="1100" dirty="0">
              <a:solidFill>
                <a:prstClr val="white"/>
              </a:solidFill>
              <a:latin typeface="Book Antiqua"/>
              <a:ea typeface="Calibri"/>
              <a:cs typeface="Times New Roman"/>
            </a:endParaRPr>
          </a:p>
        </p:txBody>
      </p:sp>
    </p:spTree>
    <p:extLst>
      <p:ext uri="{BB962C8B-B14F-4D97-AF65-F5344CB8AC3E}">
        <p14:creationId xmlns:p14="http://schemas.microsoft.com/office/powerpoint/2010/main" val="261223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5</a:t>
            </a:fld>
            <a:endParaRPr lang="en-GB" dirty="0">
              <a:solidFill>
                <a:srgbClr val="007A5F"/>
              </a:solidFill>
            </a:endParaRPr>
          </a:p>
        </p:txBody>
      </p:sp>
      <p:sp>
        <p:nvSpPr>
          <p:cNvPr id="6" name="Title 5"/>
          <p:cNvSpPr>
            <a:spLocks noGrp="1"/>
          </p:cNvSpPr>
          <p:nvPr>
            <p:ph type="title"/>
          </p:nvPr>
        </p:nvSpPr>
        <p:spPr/>
        <p:txBody>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4462" r="4462"/>
          <a:stretch/>
        </p:blipFill>
        <p:spPr>
          <a:xfrm>
            <a:off x="-133350" y="1"/>
            <a:ext cx="12295188" cy="6891925"/>
          </a:xfrm>
          <a:prstGeom prst="rect">
            <a:avLst/>
          </a:prstGeom>
        </p:spPr>
      </p:pic>
      <p:sp>
        <p:nvSpPr>
          <p:cNvPr id="10" name="Rectangle 9"/>
          <p:cNvSpPr/>
          <p:nvPr/>
        </p:nvSpPr>
        <p:spPr>
          <a:xfrm>
            <a:off x="647502" y="202382"/>
            <a:ext cx="10615017" cy="822960"/>
          </a:xfrm>
          <a:prstGeom prst="rect">
            <a:avLst/>
          </a:prstGeom>
          <a:solidFill>
            <a:schemeClr val="accent5">
              <a:lumMod val="75000"/>
            </a:schemeClr>
          </a:solidFill>
        </p:spPr>
        <p:txBody>
          <a:bodyPr wrap="square">
            <a:spAutoFit/>
          </a:bodyPr>
          <a:lstStyle/>
          <a:p>
            <a:endParaRPr lang="en-US" sz="1600" dirty="0">
              <a:solidFill>
                <a:schemeClr val="bg1"/>
              </a:solidFill>
            </a:endParaRPr>
          </a:p>
          <a:p>
            <a:endParaRPr lang="en-US" sz="1600" dirty="0">
              <a:solidFill>
                <a:schemeClr val="bg1"/>
              </a:solidFill>
            </a:endParaRPr>
          </a:p>
        </p:txBody>
      </p:sp>
      <p:sp>
        <p:nvSpPr>
          <p:cNvPr id="11" name="Rectangle 10"/>
          <p:cNvSpPr/>
          <p:nvPr/>
        </p:nvSpPr>
        <p:spPr>
          <a:xfrm>
            <a:off x="647503" y="228600"/>
            <a:ext cx="10615016" cy="769441"/>
          </a:xfrm>
          <a:prstGeom prst="rect">
            <a:avLst/>
          </a:prstGeom>
        </p:spPr>
        <p:txBody>
          <a:bodyPr wrap="square">
            <a:spAutoFit/>
          </a:bodyPr>
          <a:lstStyle/>
          <a:p>
            <a:pPr algn="ctr">
              <a:lnSpc>
                <a:spcPct val="110000"/>
              </a:lnSpc>
            </a:pPr>
            <a:r>
              <a:rPr lang="en-US" sz="2000" cap="all" dirty="0">
                <a:solidFill>
                  <a:schemeClr val="bg2"/>
                </a:solidFill>
              </a:rPr>
              <a:t>Leading companies are integrating Sustainability into NEW BUSINESS MODELS to unlock value</a:t>
            </a:r>
          </a:p>
        </p:txBody>
      </p:sp>
      <p:sp>
        <p:nvSpPr>
          <p:cNvPr id="12" name="Rectangle 11"/>
          <p:cNvSpPr/>
          <p:nvPr/>
        </p:nvSpPr>
        <p:spPr>
          <a:xfrm>
            <a:off x="647503" y="1334349"/>
            <a:ext cx="10615016" cy="49902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stCxn id="37" idx="3"/>
          </p:cNvCxnSpPr>
          <p:nvPr/>
        </p:nvCxnSpPr>
        <p:spPr>
          <a:xfrm flipV="1">
            <a:off x="2935060" y="2575500"/>
            <a:ext cx="4691757" cy="2935030"/>
          </a:xfrm>
          <a:prstGeom prst="straightConnector1">
            <a:avLst/>
          </a:prstGeom>
          <a:ln w="38100">
            <a:solidFill>
              <a:srgbClr val="666F74"/>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00871" y="5908386"/>
            <a:ext cx="7298816" cy="0"/>
          </a:xfrm>
          <a:prstGeom prst="straightConnector1">
            <a:avLst/>
          </a:prstGeom>
          <a:ln w="28575">
            <a:solidFill>
              <a:srgbClr val="666F74"/>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00871" y="1517229"/>
            <a:ext cx="0" cy="4391159"/>
          </a:xfrm>
          <a:prstGeom prst="straightConnector1">
            <a:avLst/>
          </a:prstGeom>
          <a:ln w="28575">
            <a:solidFill>
              <a:srgbClr val="666F74"/>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024046" y="2590800"/>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mj-lt"/>
              <a:cs typeface="Arial" panose="020B0604020202020204" pitchFamily="34" charset="0"/>
            </a:endParaRPr>
          </a:p>
        </p:txBody>
      </p:sp>
      <p:sp>
        <p:nvSpPr>
          <p:cNvPr id="17" name="Rectangle 16"/>
          <p:cNvSpPr/>
          <p:nvPr/>
        </p:nvSpPr>
        <p:spPr>
          <a:xfrm>
            <a:off x="6974053" y="2617345"/>
            <a:ext cx="565000" cy="38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bg1"/>
                </a:solidFill>
                <a:latin typeface="Arial" panose="020B0604020202020204" pitchFamily="34" charset="0"/>
                <a:cs typeface="Arial" panose="020B0604020202020204" pitchFamily="34" charset="0"/>
              </a:rPr>
              <a:t>15%</a:t>
            </a:r>
          </a:p>
        </p:txBody>
      </p:sp>
      <p:sp>
        <p:nvSpPr>
          <p:cNvPr id="18" name="Oval 17"/>
          <p:cNvSpPr/>
          <p:nvPr/>
        </p:nvSpPr>
        <p:spPr>
          <a:xfrm>
            <a:off x="5471319" y="3293525"/>
            <a:ext cx="822960" cy="7680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mj-lt"/>
              <a:cs typeface="Arial" panose="020B0604020202020204" pitchFamily="34" charset="0"/>
            </a:endParaRPr>
          </a:p>
        </p:txBody>
      </p:sp>
      <p:sp>
        <p:nvSpPr>
          <p:cNvPr id="19" name="Rectangle 18"/>
          <p:cNvSpPr/>
          <p:nvPr/>
        </p:nvSpPr>
        <p:spPr>
          <a:xfrm>
            <a:off x="5580357" y="3485546"/>
            <a:ext cx="565000" cy="38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bg1"/>
                </a:solidFill>
                <a:latin typeface="Arial" panose="020B0604020202020204" pitchFamily="34" charset="0"/>
                <a:cs typeface="Arial" panose="020B0604020202020204" pitchFamily="34" charset="0"/>
              </a:rPr>
              <a:t>43%</a:t>
            </a:r>
          </a:p>
        </p:txBody>
      </p:sp>
      <p:sp>
        <p:nvSpPr>
          <p:cNvPr id="20" name="Oval 19"/>
          <p:cNvSpPr/>
          <p:nvPr/>
        </p:nvSpPr>
        <p:spPr>
          <a:xfrm>
            <a:off x="4134806" y="4269241"/>
            <a:ext cx="640080"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mj-lt"/>
              <a:cs typeface="Arial" panose="020B0604020202020204" pitchFamily="34" charset="0"/>
            </a:endParaRPr>
          </a:p>
        </p:txBody>
      </p:sp>
      <p:sp>
        <p:nvSpPr>
          <p:cNvPr id="21" name="Rectangle 20"/>
          <p:cNvSpPr/>
          <p:nvPr/>
        </p:nvSpPr>
        <p:spPr>
          <a:xfrm>
            <a:off x="4174966" y="4386520"/>
            <a:ext cx="565000" cy="38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bg1"/>
                </a:solidFill>
                <a:latin typeface="Arial" panose="020B0604020202020204" pitchFamily="34" charset="0"/>
                <a:cs typeface="Arial" panose="020B0604020202020204" pitchFamily="34" charset="0"/>
              </a:rPr>
              <a:t>35%</a:t>
            </a:r>
          </a:p>
        </p:txBody>
      </p:sp>
      <p:sp>
        <p:nvSpPr>
          <p:cNvPr id="22" name="Rectangle 21"/>
          <p:cNvSpPr/>
          <p:nvPr/>
        </p:nvSpPr>
        <p:spPr>
          <a:xfrm>
            <a:off x="2344886" y="4461884"/>
            <a:ext cx="1358591" cy="57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2">
                    <a:lumMod val="75000"/>
                  </a:schemeClr>
                </a:solidFill>
                <a:latin typeface="Arial" panose="020B0604020202020204" pitchFamily="34" charset="0"/>
                <a:cs typeface="Arial" panose="020B0604020202020204" pitchFamily="34" charset="0"/>
              </a:rPr>
              <a:t>Focus on Compliance</a:t>
            </a:r>
          </a:p>
        </p:txBody>
      </p:sp>
      <p:sp>
        <p:nvSpPr>
          <p:cNvPr id="23" name="Rectangle 22"/>
          <p:cNvSpPr/>
          <p:nvPr/>
        </p:nvSpPr>
        <p:spPr>
          <a:xfrm>
            <a:off x="3775216" y="3262243"/>
            <a:ext cx="1308800" cy="83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2">
                    <a:lumMod val="75000"/>
                  </a:schemeClr>
                </a:solidFill>
                <a:latin typeface="Arial" panose="020B0604020202020204" pitchFamily="34" charset="0"/>
                <a:cs typeface="Arial" panose="020B0604020202020204" pitchFamily="34" charset="0"/>
              </a:rPr>
              <a:t>Value Protection/ EHSS Activity</a:t>
            </a:r>
          </a:p>
        </p:txBody>
      </p:sp>
      <p:sp>
        <p:nvSpPr>
          <p:cNvPr id="24" name="Rectangle 23"/>
          <p:cNvSpPr/>
          <p:nvPr/>
        </p:nvSpPr>
        <p:spPr>
          <a:xfrm>
            <a:off x="4922679" y="2324055"/>
            <a:ext cx="1586190" cy="538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2">
                    <a:lumMod val="75000"/>
                  </a:schemeClr>
                </a:solidFill>
                <a:latin typeface="Arial" panose="020B0604020202020204" pitchFamily="34" charset="0"/>
                <a:cs typeface="Arial" panose="020B0604020202020204" pitchFamily="34" charset="0"/>
              </a:rPr>
              <a:t>Value Enhancement/ Operational Outcomes</a:t>
            </a:r>
          </a:p>
        </p:txBody>
      </p:sp>
      <p:sp>
        <p:nvSpPr>
          <p:cNvPr id="25" name="Rectangle 24"/>
          <p:cNvSpPr/>
          <p:nvPr/>
        </p:nvSpPr>
        <p:spPr>
          <a:xfrm>
            <a:off x="6388265" y="1729770"/>
            <a:ext cx="2144454" cy="425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2">
                    <a:lumMod val="75000"/>
                  </a:schemeClr>
                </a:solidFill>
                <a:latin typeface="Arial" panose="020B0604020202020204" pitchFamily="34" charset="0"/>
                <a:cs typeface="Arial" panose="020B0604020202020204" pitchFamily="34" charset="0"/>
              </a:rPr>
              <a:t>Sustainable Value Creation / Business Outcomes</a:t>
            </a:r>
          </a:p>
        </p:txBody>
      </p:sp>
      <p:cxnSp>
        <p:nvCxnSpPr>
          <p:cNvPr id="26" name="Straight Arrow Connector 25"/>
          <p:cNvCxnSpPr/>
          <p:nvPr/>
        </p:nvCxnSpPr>
        <p:spPr>
          <a:xfrm flipV="1">
            <a:off x="3108941" y="4398517"/>
            <a:ext cx="4505045" cy="1281133"/>
          </a:xfrm>
          <a:prstGeom prst="straightConnector1">
            <a:avLst/>
          </a:prstGeom>
          <a:ln w="38100">
            <a:solidFill>
              <a:srgbClr val="6A737B"/>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30960" y="5507930"/>
            <a:ext cx="355930" cy="276999"/>
          </a:xfrm>
          <a:prstGeom prst="rect">
            <a:avLst/>
          </a:prstGeom>
          <a:noFill/>
          <a:ln>
            <a:noFill/>
          </a:ln>
        </p:spPr>
        <p:txBody>
          <a:bodyPr wrap="square" lIns="0" rIns="0" rtlCol="0">
            <a:spAutoFit/>
          </a:bodyPr>
          <a:lstStyle/>
          <a:p>
            <a:r>
              <a:rPr lang="en-US" sz="1200" dirty="0">
                <a:solidFill>
                  <a:prstClr val="white"/>
                </a:solidFill>
              </a:rPr>
              <a:t>23%</a:t>
            </a:r>
          </a:p>
        </p:txBody>
      </p:sp>
      <p:sp>
        <p:nvSpPr>
          <p:cNvPr id="28" name="Oval 27"/>
          <p:cNvSpPr/>
          <p:nvPr/>
        </p:nvSpPr>
        <p:spPr>
          <a:xfrm>
            <a:off x="4093693" y="4915005"/>
            <a:ext cx="822960" cy="768096"/>
          </a:xfrm>
          <a:prstGeom prst="ellipse">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extBox 28"/>
          <p:cNvSpPr txBox="1"/>
          <p:nvPr/>
        </p:nvSpPr>
        <p:spPr>
          <a:xfrm>
            <a:off x="4337292" y="5116934"/>
            <a:ext cx="355930" cy="276999"/>
          </a:xfrm>
          <a:prstGeom prst="rect">
            <a:avLst/>
          </a:prstGeom>
          <a:noFill/>
        </p:spPr>
        <p:txBody>
          <a:bodyPr wrap="square" lIns="0" rIns="0" rtlCol="0">
            <a:spAutoFit/>
          </a:bodyPr>
          <a:lstStyle/>
          <a:p>
            <a:pPr algn="ctr"/>
            <a:r>
              <a:rPr lang="en-US" sz="1200" dirty="0">
                <a:solidFill>
                  <a:prstClr val="white"/>
                </a:solidFill>
              </a:rPr>
              <a:t>46%</a:t>
            </a:r>
          </a:p>
        </p:txBody>
      </p:sp>
      <p:sp>
        <p:nvSpPr>
          <p:cNvPr id="30" name="Oval 29"/>
          <p:cNvSpPr/>
          <p:nvPr/>
        </p:nvSpPr>
        <p:spPr>
          <a:xfrm>
            <a:off x="5623719" y="4615174"/>
            <a:ext cx="640080" cy="548640"/>
          </a:xfrm>
          <a:prstGeom prst="ellipse">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5778484" y="4754137"/>
            <a:ext cx="355930" cy="276999"/>
          </a:xfrm>
          <a:prstGeom prst="rect">
            <a:avLst/>
          </a:prstGeom>
          <a:noFill/>
          <a:ln>
            <a:noFill/>
          </a:ln>
        </p:spPr>
        <p:txBody>
          <a:bodyPr wrap="square" lIns="0" rIns="0" rtlCol="0">
            <a:spAutoFit/>
          </a:bodyPr>
          <a:lstStyle/>
          <a:p>
            <a:pPr algn="ctr"/>
            <a:r>
              <a:rPr lang="en-US" sz="1200" dirty="0">
                <a:solidFill>
                  <a:prstClr val="white"/>
                </a:solidFill>
              </a:rPr>
              <a:t>31%</a:t>
            </a:r>
          </a:p>
        </p:txBody>
      </p:sp>
      <p:sp>
        <p:nvSpPr>
          <p:cNvPr id="32" name="TextBox 31"/>
          <p:cNvSpPr txBox="1"/>
          <p:nvPr/>
        </p:nvSpPr>
        <p:spPr>
          <a:xfrm>
            <a:off x="7722144" y="4191112"/>
            <a:ext cx="1249541" cy="369332"/>
          </a:xfrm>
          <a:prstGeom prst="rect">
            <a:avLst/>
          </a:prstGeom>
          <a:noFill/>
        </p:spPr>
        <p:txBody>
          <a:bodyPr wrap="square" lIns="0" rIns="0" rtlCol="0">
            <a:spAutoFit/>
          </a:bodyPr>
          <a:lstStyle/>
          <a:p>
            <a:r>
              <a:rPr lang="en-US" dirty="0">
                <a:solidFill>
                  <a:schemeClr val="tx1">
                    <a:lumMod val="50000"/>
                  </a:schemeClr>
                </a:solidFill>
              </a:rPr>
              <a:t>Today</a:t>
            </a:r>
          </a:p>
        </p:txBody>
      </p:sp>
      <p:sp>
        <p:nvSpPr>
          <p:cNvPr id="33" name="Oval 32"/>
          <p:cNvSpPr/>
          <p:nvPr/>
        </p:nvSpPr>
        <p:spPr>
          <a:xfrm>
            <a:off x="2930960" y="5512633"/>
            <a:ext cx="347440" cy="329184"/>
          </a:xfrm>
          <a:prstGeom prst="ellipse">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942894" y="5538726"/>
            <a:ext cx="323573" cy="276999"/>
          </a:xfrm>
          <a:prstGeom prst="rect">
            <a:avLst/>
          </a:prstGeom>
          <a:noFill/>
          <a:ln>
            <a:noFill/>
          </a:ln>
        </p:spPr>
        <p:txBody>
          <a:bodyPr wrap="square" lIns="0" rIns="0" rtlCol="0">
            <a:spAutoFit/>
          </a:bodyPr>
          <a:lstStyle/>
          <a:p>
            <a:pPr algn="ctr"/>
            <a:r>
              <a:rPr lang="en-US" sz="1200" dirty="0">
                <a:solidFill>
                  <a:schemeClr val="bg1"/>
                </a:solidFill>
              </a:rPr>
              <a:t>23%</a:t>
            </a:r>
          </a:p>
        </p:txBody>
      </p:sp>
      <p:sp>
        <p:nvSpPr>
          <p:cNvPr id="35" name="TextBox 34"/>
          <p:cNvSpPr txBox="1"/>
          <p:nvPr/>
        </p:nvSpPr>
        <p:spPr>
          <a:xfrm>
            <a:off x="7722144" y="2390834"/>
            <a:ext cx="1777543" cy="369332"/>
          </a:xfrm>
          <a:prstGeom prst="rect">
            <a:avLst/>
          </a:prstGeom>
          <a:noFill/>
        </p:spPr>
        <p:txBody>
          <a:bodyPr wrap="square" lIns="0" rIns="0" rtlCol="0">
            <a:spAutoFit/>
          </a:bodyPr>
          <a:lstStyle/>
          <a:p>
            <a:r>
              <a:rPr lang="en-US" dirty="0">
                <a:solidFill>
                  <a:schemeClr val="tx1">
                    <a:lumMod val="50000"/>
                  </a:schemeClr>
                </a:solidFill>
              </a:rPr>
              <a:t>Tomorrow</a:t>
            </a:r>
          </a:p>
        </p:txBody>
      </p:sp>
      <p:sp>
        <p:nvSpPr>
          <p:cNvPr id="36" name="Rectangle 35"/>
          <p:cNvSpPr/>
          <p:nvPr/>
        </p:nvSpPr>
        <p:spPr>
          <a:xfrm>
            <a:off x="4429616" y="5920366"/>
            <a:ext cx="3917298" cy="40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lumMod val="50000"/>
                  </a:schemeClr>
                </a:solidFill>
              </a:rPr>
              <a:t>Degree of Integration</a:t>
            </a:r>
          </a:p>
        </p:txBody>
      </p:sp>
      <p:sp>
        <p:nvSpPr>
          <p:cNvPr id="37" name="Oval 36"/>
          <p:cNvSpPr/>
          <p:nvPr/>
        </p:nvSpPr>
        <p:spPr>
          <a:xfrm>
            <a:off x="2881496" y="5216436"/>
            <a:ext cx="365760" cy="3445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schemeClr val="bg1"/>
              </a:solidFill>
              <a:latin typeface="Arial" panose="020B0604020202020204" pitchFamily="34" charset="0"/>
              <a:cs typeface="Arial" panose="020B0604020202020204" pitchFamily="34" charset="0"/>
            </a:endParaRPr>
          </a:p>
        </p:txBody>
      </p:sp>
      <p:sp>
        <p:nvSpPr>
          <p:cNvPr id="38" name="Rectangle 37"/>
          <p:cNvSpPr/>
          <p:nvPr/>
        </p:nvSpPr>
        <p:spPr>
          <a:xfrm>
            <a:off x="2790612" y="5200398"/>
            <a:ext cx="565000" cy="38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bg1"/>
                </a:solidFill>
                <a:latin typeface="Arial" panose="020B0604020202020204" pitchFamily="34" charset="0"/>
                <a:cs typeface="Arial" panose="020B0604020202020204" pitchFamily="34" charset="0"/>
              </a:rPr>
              <a:t>7%</a:t>
            </a:r>
          </a:p>
        </p:txBody>
      </p:sp>
      <p:sp>
        <p:nvSpPr>
          <p:cNvPr id="39" name="Rectangle 38"/>
          <p:cNvSpPr/>
          <p:nvPr/>
        </p:nvSpPr>
        <p:spPr>
          <a:xfrm rot="16200000">
            <a:off x="270555" y="3721771"/>
            <a:ext cx="3290618" cy="266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a:solidFill>
                  <a:schemeClr val="tx1">
                    <a:lumMod val="50000"/>
                  </a:schemeClr>
                </a:solidFill>
                <a:latin typeface="Arial" panose="020B0604020202020204" pitchFamily="34" charset="0"/>
                <a:cs typeface="Arial" panose="020B0604020202020204" pitchFamily="34" charset="0"/>
              </a:rPr>
              <a:t>+ve Impact on Business Value</a:t>
            </a:r>
          </a:p>
        </p:txBody>
      </p:sp>
    </p:spTree>
    <p:extLst>
      <p:ext uri="{BB962C8B-B14F-4D97-AF65-F5344CB8AC3E}">
        <p14:creationId xmlns:p14="http://schemas.microsoft.com/office/powerpoint/2010/main" val="114572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How important and difficult are these factors?</a:t>
            </a:r>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6</a:t>
            </a:fld>
            <a:endParaRPr lang="en-GB" dirty="0">
              <a:solidFill>
                <a:srgbClr val="007A5F"/>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60" y="1219200"/>
            <a:ext cx="1148575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69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61838" cy="68579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37319" y="426720"/>
            <a:ext cx="8305800" cy="155448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0000"/>
                </a:solidFill>
              </a:rPr>
              <a:t>“We want to do the right thing for the long term, but the difficulty is in ‘How do we get this working?’  In the organization there are silos that are not working together.”</a:t>
            </a:r>
          </a:p>
        </p:txBody>
      </p:sp>
      <p:sp>
        <p:nvSpPr>
          <p:cNvPr id="8" name="Rectangle 7"/>
          <p:cNvSpPr/>
          <p:nvPr/>
        </p:nvSpPr>
        <p:spPr>
          <a:xfrm>
            <a:off x="1508919" y="2667000"/>
            <a:ext cx="9067800" cy="155448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0000"/>
                </a:solidFill>
              </a:rPr>
              <a:t>“We try to get the right group of longer-term shareholders to derive higher value for Sustainability.”</a:t>
            </a:r>
          </a:p>
        </p:txBody>
      </p:sp>
      <p:sp>
        <p:nvSpPr>
          <p:cNvPr id="14" name="Rectangle 13"/>
          <p:cNvSpPr/>
          <p:nvPr/>
        </p:nvSpPr>
        <p:spPr>
          <a:xfrm>
            <a:off x="2880519" y="4922520"/>
            <a:ext cx="9144000" cy="155448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0000"/>
                </a:solidFill>
              </a:rPr>
              <a:t>“The power of inspired leadership is a driving factor.  It is important to start somewhere and expand out, the more people do, the more people will gain experience and learn.”</a:t>
            </a:r>
          </a:p>
        </p:txBody>
      </p:sp>
    </p:spTree>
    <p:extLst>
      <p:ext uri="{BB962C8B-B14F-4D97-AF65-F5344CB8AC3E}">
        <p14:creationId xmlns:p14="http://schemas.microsoft.com/office/powerpoint/2010/main" val="185079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8</a:t>
            </a:fld>
            <a:endParaRPr lang="en-GB" dirty="0">
              <a:solidFill>
                <a:srgbClr val="007A5F"/>
              </a:solidFill>
            </a:endParaRP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6" name="Rectangle 5"/>
          <p:cNvSpPr/>
          <p:nvPr/>
        </p:nvSpPr>
        <p:spPr>
          <a:xfrm>
            <a:off x="107950" y="2057400"/>
            <a:ext cx="9706769" cy="2270761"/>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13519" y="2205097"/>
            <a:ext cx="9296400" cy="2062103"/>
          </a:xfrm>
          <a:prstGeom prst="rect">
            <a:avLst/>
          </a:prstGeom>
          <a:noFill/>
        </p:spPr>
        <p:txBody>
          <a:bodyPr wrap="square">
            <a:spAutoFit/>
          </a:bodyPr>
          <a:lstStyle/>
          <a:p>
            <a:r>
              <a:rPr lang="en-US" sz="3200" dirty="0">
                <a:solidFill>
                  <a:schemeClr val="bg1"/>
                </a:solidFill>
                <a:cs typeface="Arial" panose="020B0604020202020204" pitchFamily="34" charset="0"/>
              </a:rPr>
              <a:t>Tomorrow’s EHS/Sustainability leaders need to reinvent themselves around three key attributes: </a:t>
            </a:r>
            <a:r>
              <a:rPr lang="en-US" sz="3200" dirty="0">
                <a:solidFill>
                  <a:schemeClr val="accent2">
                    <a:lumMod val="40000"/>
                    <a:lumOff val="60000"/>
                  </a:schemeClr>
                </a:solidFill>
                <a:cs typeface="Arial" panose="020B0604020202020204" pitchFamily="34" charset="0"/>
              </a:rPr>
              <a:t>Business acumen</a:t>
            </a:r>
            <a:r>
              <a:rPr lang="en-US" sz="3200" dirty="0">
                <a:solidFill>
                  <a:schemeClr val="bg1"/>
                </a:solidFill>
                <a:cs typeface="Arial" panose="020B0604020202020204" pitchFamily="34" charset="0"/>
              </a:rPr>
              <a:t>; </a:t>
            </a:r>
            <a:r>
              <a:rPr lang="en-US" sz="3200" dirty="0">
                <a:solidFill>
                  <a:schemeClr val="accent2">
                    <a:lumMod val="40000"/>
                    <a:lumOff val="60000"/>
                  </a:schemeClr>
                </a:solidFill>
                <a:cs typeface="Arial" panose="020B0604020202020204" pitchFamily="34" charset="0"/>
              </a:rPr>
              <a:t>Leadership by influence</a:t>
            </a:r>
            <a:r>
              <a:rPr lang="en-US" sz="3200" dirty="0">
                <a:solidFill>
                  <a:schemeClr val="bg1"/>
                </a:solidFill>
                <a:cs typeface="Arial" panose="020B0604020202020204" pitchFamily="34" charset="0"/>
              </a:rPr>
              <a:t>; and </a:t>
            </a:r>
            <a:r>
              <a:rPr lang="en-US" sz="3200" dirty="0">
                <a:solidFill>
                  <a:schemeClr val="accent2">
                    <a:lumMod val="40000"/>
                    <a:lumOff val="60000"/>
                  </a:schemeClr>
                </a:solidFill>
                <a:cs typeface="Arial" panose="020B0604020202020204" pitchFamily="34" charset="0"/>
              </a:rPr>
              <a:t>Collaborative approach</a:t>
            </a:r>
            <a:r>
              <a:rPr lang="en-US" sz="3200" dirty="0">
                <a:solidFill>
                  <a:schemeClr val="bg1"/>
                </a:solidFill>
                <a:cs typeface="Arial" panose="020B0604020202020204" pitchFamily="34" charset="0"/>
              </a:rPr>
              <a:t>.</a:t>
            </a:r>
            <a:endParaRPr lang="en-GB" sz="24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0992" y="5832196"/>
            <a:ext cx="647327" cy="873404"/>
          </a:xfrm>
          <a:prstGeom prst="rect">
            <a:avLst/>
          </a:prstGeom>
        </p:spPr>
      </p:pic>
      <p:sp>
        <p:nvSpPr>
          <p:cNvPr id="9" name="TextBox 8"/>
          <p:cNvSpPr txBox="1"/>
          <p:nvPr/>
        </p:nvSpPr>
        <p:spPr>
          <a:xfrm>
            <a:off x="122267" y="6503262"/>
            <a:ext cx="2148652" cy="278538"/>
          </a:xfrm>
          <a:prstGeom prst="rect">
            <a:avLst/>
          </a:prstGeom>
          <a:noFill/>
        </p:spPr>
        <p:txBody>
          <a:bodyPr wrap="square" lIns="0" rIns="0" rtlCol="0">
            <a:spAutoFit/>
          </a:bodyPr>
          <a:lstStyle/>
          <a:p>
            <a:pPr hangingPunct="0">
              <a:lnSpc>
                <a:spcPct val="110000"/>
              </a:lnSpc>
            </a:pPr>
            <a:r>
              <a:rPr lang="en-GB" sz="1100" i="1" dirty="0">
                <a:solidFill>
                  <a:prstClr val="white"/>
                </a:solidFill>
                <a:ea typeface="Calibri"/>
                <a:cs typeface="Times New Roman"/>
              </a:rPr>
              <a:t>The business of sustainability</a:t>
            </a:r>
            <a:endParaRPr lang="en-GB" sz="1100" dirty="0">
              <a:solidFill>
                <a:prstClr val="white"/>
              </a:solidFill>
              <a:latin typeface="Book Antiqua"/>
              <a:ea typeface="Calibri"/>
              <a:cs typeface="Times New Roman"/>
            </a:endParaRPr>
          </a:p>
        </p:txBody>
      </p:sp>
    </p:spTree>
    <p:extLst>
      <p:ext uri="{BB962C8B-B14F-4D97-AF65-F5344CB8AC3E}">
        <p14:creationId xmlns:p14="http://schemas.microsoft.com/office/powerpoint/2010/main" val="191073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9</a:t>
            </a:fld>
            <a:endParaRPr lang="en-GB" dirty="0">
              <a:solidFill>
                <a:srgbClr val="007A5F"/>
              </a:solidFill>
            </a:endParaRPr>
          </a:p>
        </p:txBody>
      </p:sp>
      <p:sp>
        <p:nvSpPr>
          <p:cNvPr id="4" name="Text Placeholder 3"/>
          <p:cNvSpPr>
            <a:spLocks noGrp="1"/>
          </p:cNvSpPr>
          <p:nvPr>
            <p:ph type="body" sz="quarter" idx="11"/>
          </p:nvPr>
        </p:nvSpPr>
        <p:spPr/>
        <p:txBody>
          <a:bodyPr/>
          <a:lstStyle/>
          <a:p>
            <a:endParaRPr lang="en-US"/>
          </a:p>
        </p:txBody>
      </p:sp>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r="10297"/>
          <a:stretch/>
        </p:blipFill>
        <p:spPr bwMode="auto">
          <a:xfrm>
            <a:off x="0" y="0"/>
            <a:ext cx="12161838" cy="689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5573"/>
            <a:ext cx="12161838" cy="6891926"/>
          </a:xfrm>
          <a:prstGeom prst="rect">
            <a:avLst/>
          </a:prstGeom>
          <a:solidFill>
            <a:srgbClr val="3366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7950" y="2034570"/>
            <a:ext cx="9706769" cy="19812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13519" y="2217509"/>
            <a:ext cx="9296400" cy="1569660"/>
          </a:xfrm>
          <a:prstGeom prst="rect">
            <a:avLst/>
          </a:prstGeom>
          <a:noFill/>
        </p:spPr>
        <p:txBody>
          <a:bodyPr wrap="square">
            <a:spAutoFit/>
          </a:bodyPr>
          <a:lstStyle/>
          <a:p>
            <a:r>
              <a:rPr lang="en-US" sz="3200" dirty="0">
                <a:solidFill>
                  <a:srgbClr val="000000"/>
                </a:solidFill>
                <a:cs typeface="Arial" panose="020B0604020202020204" pitchFamily="34" charset="0"/>
              </a:rPr>
              <a:t>Digital revolution has yet to take hold in Sustainability in the region, although applying data and analytics is seen as critical to driving change.</a:t>
            </a:r>
            <a:endParaRPr lang="en-GB" sz="2400" dirty="0">
              <a:solidFill>
                <a:srgbClr val="0000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0992" y="5832196"/>
            <a:ext cx="647327" cy="873404"/>
          </a:xfrm>
          <a:prstGeom prst="rect">
            <a:avLst/>
          </a:prstGeom>
        </p:spPr>
      </p:pic>
      <p:sp>
        <p:nvSpPr>
          <p:cNvPr id="12" name="TextBox 11"/>
          <p:cNvSpPr txBox="1"/>
          <p:nvPr/>
        </p:nvSpPr>
        <p:spPr>
          <a:xfrm>
            <a:off x="122267" y="6503262"/>
            <a:ext cx="2148652" cy="278538"/>
          </a:xfrm>
          <a:prstGeom prst="rect">
            <a:avLst/>
          </a:prstGeom>
          <a:noFill/>
        </p:spPr>
        <p:txBody>
          <a:bodyPr wrap="square" lIns="0" rIns="0" rtlCol="0">
            <a:spAutoFit/>
          </a:bodyPr>
          <a:lstStyle/>
          <a:p>
            <a:pPr hangingPunct="0">
              <a:lnSpc>
                <a:spcPct val="110000"/>
              </a:lnSpc>
            </a:pPr>
            <a:r>
              <a:rPr lang="en-GB" sz="1100" i="1" dirty="0">
                <a:solidFill>
                  <a:prstClr val="white"/>
                </a:solidFill>
                <a:ea typeface="Calibri"/>
                <a:cs typeface="Times New Roman"/>
              </a:rPr>
              <a:t>The business of sustainability</a:t>
            </a:r>
            <a:endParaRPr lang="en-GB" sz="1100" dirty="0">
              <a:solidFill>
                <a:prstClr val="white"/>
              </a:solidFill>
              <a:latin typeface="Book Antiqua"/>
              <a:ea typeface="Calibri"/>
              <a:cs typeface="Times New Roman"/>
            </a:endParaRPr>
          </a:p>
        </p:txBody>
      </p:sp>
    </p:spTree>
    <p:extLst>
      <p:ext uri="{BB962C8B-B14F-4D97-AF65-F5344CB8AC3E}">
        <p14:creationId xmlns:p14="http://schemas.microsoft.com/office/powerpoint/2010/main" val="2917981164"/>
      </p:ext>
    </p:extLst>
  </p:cSld>
  <p:clrMapOvr>
    <a:masterClrMapping/>
  </p:clrMapOvr>
</p:sld>
</file>

<file path=ppt/theme/theme1.xml><?xml version="1.0" encoding="utf-8"?>
<a:theme xmlns:a="http://schemas.openxmlformats.org/drawingml/2006/main" name="ERM template v17">
  <a:themeElements>
    <a:clrScheme name="ERM_1">
      <a:dk1>
        <a:srgbClr val="666F74"/>
      </a:dk1>
      <a:lt1>
        <a:sysClr val="window" lastClr="FFFFFF"/>
      </a:lt1>
      <a:dk2>
        <a:srgbClr val="003362"/>
      </a:dk2>
      <a:lt2>
        <a:srgbClr val="FFFFFF"/>
      </a:lt2>
      <a:accent1>
        <a:srgbClr val="007A5F"/>
      </a:accent1>
      <a:accent2>
        <a:srgbClr val="B1A800"/>
      </a:accent2>
      <a:accent3>
        <a:srgbClr val="D28700"/>
      </a:accent3>
      <a:accent4>
        <a:srgbClr val="C40043"/>
      </a:accent4>
      <a:accent5>
        <a:srgbClr val="008DD6"/>
      </a:accent5>
      <a:accent6>
        <a:srgbClr val="6A83B2"/>
      </a:accent6>
      <a:hlink>
        <a:srgbClr val="666F74"/>
      </a:hlink>
      <a:folHlink>
        <a:srgbClr val="666F74"/>
      </a:folHlink>
    </a:clrScheme>
    <a:fontScheme name="ERM_1">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2361</TotalTime>
  <Words>585</Words>
  <Application>Microsoft Office PowerPoint</Application>
  <PresentationFormat>กำหนดเอง</PresentationFormat>
  <Paragraphs>71</Paragraphs>
  <Slides>12</Slides>
  <Notes>1</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12</vt:i4>
      </vt:variant>
    </vt:vector>
  </HeadingPairs>
  <TitlesOfParts>
    <vt:vector size="18" baseType="lpstr">
      <vt:lpstr>Arial</vt:lpstr>
      <vt:lpstr>Book Antiqua</vt:lpstr>
      <vt:lpstr>Calibri</vt:lpstr>
      <vt:lpstr>Times New Roman</vt:lpstr>
      <vt:lpstr>Wingdings</vt:lpstr>
      <vt:lpstr>ERM template v17</vt:lpstr>
      <vt:lpstr>Enhancing Business Value through Sustainability</vt:lpstr>
      <vt:lpstr>งานนำเสนอ PowerPoint</vt:lpstr>
      <vt:lpstr>งานนำเสนอ PowerPoint</vt:lpstr>
      <vt:lpstr>งานนำเสนอ PowerPoint</vt:lpstr>
      <vt:lpstr>งานนำเสนอ PowerPoint</vt:lpstr>
      <vt:lpstr>How important and difficult are these factors?</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ERM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Business Integration Workshop</dc:title>
  <dc:creator>ERM</dc:creator>
  <cp:lastModifiedBy>Dithapan Laobunkue</cp:lastModifiedBy>
  <cp:revision>119</cp:revision>
  <dcterms:created xsi:type="dcterms:W3CDTF">2017-08-21T02:27:03Z</dcterms:created>
  <dcterms:modified xsi:type="dcterms:W3CDTF">2017-09-12T02:12:01Z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1951345525</vt:i4>
  </property>
  <property fmtid="{D5CDD505-2E9C-101B-9397-08002B2CF9AE}" pid="3" name="_NewReviewCycle">
    <vt:lpwstr/>
  </property>
  <property fmtid="{D5CDD505-2E9C-101B-9397-08002B2CF9AE}" pid="4" name="_EmailSubject">
    <vt:lpwstr>UPDATE :งานThailand SDGs Forum 2017#3</vt:lpwstr>
  </property>
  <property fmtid="{D5CDD505-2E9C-101B-9397-08002B2CF9AE}" pid="5" name="_AuthorEmail">
    <vt:lpwstr>Nat.Vanitchyangkul@erm.com</vt:lpwstr>
  </property>
  <property fmtid="{D5CDD505-2E9C-101B-9397-08002B2CF9AE}" pid="6" name="_AuthorEmailDisplayName">
    <vt:lpwstr>Nat Vanitchyangkul</vt:lpwstr>
  </property>
  <property fmtid="{D5CDD505-2E9C-101B-9397-08002B2CF9AE}" pid="7" name="_PreviousAdHocReviewCycleID">
    <vt:i4>-1725690298</vt:i4>
  </property>
</Properties>
</file>