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77" r:id="rId2"/>
    <p:sldId id="280" r:id="rId3"/>
    <p:sldId id="278" r:id="rId4"/>
    <p:sldId id="279" r:id="rId5"/>
    <p:sldId id="281" r:id="rId6"/>
  </p:sldIdLst>
  <p:sldSz cx="6858000" cy="9906000" type="A4"/>
  <p:notesSz cx="6662738" cy="9926638"/>
  <p:custDataLst>
    <p:tags r:id="rId9"/>
  </p:custData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5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E00"/>
    <a:srgbClr val="669900"/>
    <a:srgbClr val="00759F"/>
    <a:srgbClr val="FF9900"/>
    <a:srgbClr val="EFEDED"/>
    <a:srgbClr val="D1C9C9"/>
    <a:srgbClr val="948080"/>
    <a:srgbClr val="242424"/>
    <a:srgbClr val="5E5E5E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88" autoAdjust="0"/>
    <p:restoredTop sz="92321" autoAdjust="0"/>
  </p:normalViewPr>
  <p:slideViewPr>
    <p:cSldViewPr showGuides="1">
      <p:cViewPr varScale="1">
        <p:scale>
          <a:sx n="51" d="100"/>
          <a:sy n="51" d="100"/>
        </p:scale>
        <p:origin x="2622" y="72"/>
      </p:cViewPr>
      <p:guideLst>
        <p:guide orient="horz" pos="3120"/>
        <p:guide pos="2160"/>
        <p:guide orient="horz" pos="35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29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GCC+Egypt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Exports</c:v>
                </c:pt>
                <c:pt idx="1">
                  <c:v>Imports</c:v>
                </c:pt>
              </c:strCache>
            </c:strRef>
          </c:cat>
          <c:val>
            <c:numRef>
              <c:f>Sheet1!$B$2:$C$2</c:f>
              <c:numCache>
                <c:formatCode>#,##0.00</c:formatCode>
                <c:ptCount val="2"/>
                <c:pt idx="0">
                  <c:v>5602.8</c:v>
                </c:pt>
                <c:pt idx="1">
                  <c:v>5490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77-47D3-BF95-9FBF12325A6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Asia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Exports</c:v>
                </c:pt>
                <c:pt idx="1">
                  <c:v>Imports</c:v>
                </c:pt>
              </c:strCache>
            </c:strRef>
          </c:cat>
          <c:val>
            <c:numRef>
              <c:f>Sheet1!$B$3:$C$3</c:f>
              <c:numCache>
                <c:formatCode>#,##0.00</c:formatCode>
                <c:ptCount val="2"/>
                <c:pt idx="0">
                  <c:v>41243.5</c:v>
                </c:pt>
                <c:pt idx="1">
                  <c:v>9311.2999999999993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77-47D3-BF95-9FBF12325A6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Europe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Exports</c:v>
                </c:pt>
                <c:pt idx="1">
                  <c:v>Imports</c:v>
                </c:pt>
              </c:strCache>
            </c:strRef>
          </c:cat>
          <c:val>
            <c:numRef>
              <c:f>Sheet1!$B$4:$C$4</c:f>
              <c:numCache>
                <c:formatCode>#,##0.00</c:formatCode>
                <c:ptCount val="2"/>
                <c:pt idx="0">
                  <c:v>6352.1</c:v>
                </c:pt>
                <c:pt idx="1">
                  <c:v>10667.6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D77-47D3-BF95-9FBF12325A6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America</c:v>
                </c:pt>
              </c:strCache>
            </c:strRef>
          </c:tx>
          <c:spPr>
            <a:solidFill>
              <a:srgbClr val="00759F"/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Exports</c:v>
                </c:pt>
                <c:pt idx="1">
                  <c:v>Imports</c:v>
                </c:pt>
              </c:strCache>
            </c:strRef>
          </c:cat>
          <c:val>
            <c:numRef>
              <c:f>Sheet1!$B$5:$C$5</c:f>
              <c:numCache>
                <c:formatCode>#,##0.00</c:formatCode>
                <c:ptCount val="2"/>
                <c:pt idx="0">
                  <c:v>1387.1</c:v>
                </c:pt>
                <c:pt idx="1">
                  <c:v>5595.2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D77-47D3-BF95-9FBF12325A6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Others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Exports</c:v>
                </c:pt>
                <c:pt idx="1">
                  <c:v>Imports</c:v>
                </c:pt>
              </c:strCache>
            </c:strRef>
          </c:cat>
          <c:val>
            <c:numRef>
              <c:f>Sheet1!$B$6:$C$6</c:f>
              <c:numCache>
                <c:formatCode>General</c:formatCode>
                <c:ptCount val="2"/>
                <c:pt idx="0">
                  <c:v>369.5</c:v>
                </c:pt>
                <c:pt idx="1">
                  <c:v>993.6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D77-47D3-BF95-9FBF12325A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84398584"/>
        <c:axId val="284398976"/>
      </c:barChart>
      <c:catAx>
        <c:axId val="284398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th-TH"/>
          </a:p>
        </c:txPr>
        <c:crossAx val="284398976"/>
        <c:crosses val="autoZero"/>
        <c:auto val="1"/>
        <c:lblAlgn val="ctr"/>
        <c:lblOffset val="100"/>
        <c:noMultiLvlLbl val="0"/>
      </c:catAx>
      <c:valAx>
        <c:axId val="284398976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th-TH"/>
          </a:p>
        </c:txPr>
        <c:crossAx val="284398584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th-T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 baseline="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th-T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7385" cy="497333"/>
          </a:xfrm>
          <a:prstGeom prst="rect">
            <a:avLst/>
          </a:prstGeom>
        </p:spPr>
        <p:txBody>
          <a:bodyPr vert="horz" lIns="85213" tIns="42606" rIns="85213" bIns="42606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3864" y="0"/>
            <a:ext cx="2887385" cy="497333"/>
          </a:xfrm>
          <a:prstGeom prst="rect">
            <a:avLst/>
          </a:prstGeom>
        </p:spPr>
        <p:txBody>
          <a:bodyPr vert="horz" lIns="85213" tIns="42606" rIns="85213" bIns="42606" rtlCol="0"/>
          <a:lstStyle>
            <a:lvl1pPr algn="r">
              <a:defRPr sz="1100"/>
            </a:lvl1pPr>
          </a:lstStyle>
          <a:p>
            <a:fld id="{2F3EDC6F-3B23-483A-BB10-0F9C192D9D58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9306"/>
            <a:ext cx="2887385" cy="497333"/>
          </a:xfrm>
          <a:prstGeom prst="rect">
            <a:avLst/>
          </a:prstGeom>
        </p:spPr>
        <p:txBody>
          <a:bodyPr vert="horz" lIns="85213" tIns="42606" rIns="85213" bIns="42606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3864" y="9429306"/>
            <a:ext cx="2887385" cy="497333"/>
          </a:xfrm>
          <a:prstGeom prst="rect">
            <a:avLst/>
          </a:prstGeom>
        </p:spPr>
        <p:txBody>
          <a:bodyPr vert="horz" lIns="85213" tIns="42606" rIns="85213" bIns="42606" rtlCol="0" anchor="b"/>
          <a:lstStyle>
            <a:lvl1pPr algn="r">
              <a:defRPr sz="1100"/>
            </a:lvl1pPr>
          </a:lstStyle>
          <a:p>
            <a:fld id="{9C4EDEF0-3B3A-4065-B0A4-8E2F16DE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11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887186" cy="496332"/>
          </a:xfrm>
          <a:prstGeom prst="rect">
            <a:avLst/>
          </a:prstGeom>
        </p:spPr>
        <p:txBody>
          <a:bodyPr vert="horz" lIns="89007" tIns="44503" rIns="89007" bIns="44503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4010" y="2"/>
            <a:ext cx="2887186" cy="496332"/>
          </a:xfrm>
          <a:prstGeom prst="rect">
            <a:avLst/>
          </a:prstGeom>
        </p:spPr>
        <p:txBody>
          <a:bodyPr vert="horz" lIns="89007" tIns="44503" rIns="89007" bIns="44503" rtlCol="0"/>
          <a:lstStyle>
            <a:lvl1pPr algn="r">
              <a:defRPr sz="1200"/>
            </a:lvl1pPr>
          </a:lstStyle>
          <a:p>
            <a:fld id="{A3D4EC5D-731E-4F4F-85BA-2A99546CE075}" type="datetimeFigureOut">
              <a:rPr lang="th-TH" smtClean="0"/>
              <a:pPr/>
              <a:t>23/06/60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44700" y="746125"/>
            <a:ext cx="257333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007" tIns="44503" rIns="89007" bIns="44503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4" y="4715156"/>
            <a:ext cx="5330190" cy="4466987"/>
          </a:xfrm>
          <a:prstGeom prst="rect">
            <a:avLst/>
          </a:prstGeom>
        </p:spPr>
        <p:txBody>
          <a:bodyPr vert="horz" lIns="89007" tIns="44503" rIns="89007" bIns="4450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887186" cy="496332"/>
          </a:xfrm>
          <a:prstGeom prst="rect">
            <a:avLst/>
          </a:prstGeom>
        </p:spPr>
        <p:txBody>
          <a:bodyPr vert="horz" lIns="89007" tIns="44503" rIns="89007" bIns="44503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010" y="9428585"/>
            <a:ext cx="2887186" cy="496332"/>
          </a:xfrm>
          <a:prstGeom prst="rect">
            <a:avLst/>
          </a:prstGeom>
        </p:spPr>
        <p:txBody>
          <a:bodyPr vert="horz" lIns="89007" tIns="44503" rIns="89007" bIns="44503" rtlCol="0" anchor="b"/>
          <a:lstStyle>
            <a:lvl1pPr algn="r">
              <a:defRPr sz="1200"/>
            </a:lvl1pPr>
          </a:lstStyle>
          <a:p>
            <a:fld id="{0E81CF77-B5EA-4E7E-8AF2-5D374F5C969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29274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1CF77-B5EA-4E7E-8AF2-5D374F5C9694}" type="slidenum">
              <a:rPr lang="th-TH" smtClean="0"/>
              <a:pPr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39588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75" y="1219200"/>
            <a:ext cx="6584051" cy="304800"/>
          </a:xfrm>
        </p:spPr>
        <p:txBody>
          <a:bodyPr lIns="0" tIns="45720" rIns="0" anchor="t" anchorCtr="0">
            <a:noAutofit/>
          </a:bodyPr>
          <a:lstStyle>
            <a:lvl1pPr algn="ctr">
              <a:defRPr sz="1800" b="0"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  <a:endParaRPr lang="th-TH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3"/>
          </p:nvPr>
        </p:nvSpPr>
        <p:spPr>
          <a:xfrm>
            <a:off x="130693" y="1828800"/>
            <a:ext cx="3298307" cy="7315200"/>
          </a:xfrm>
        </p:spPr>
        <p:txBody>
          <a:bodyPr>
            <a:normAutofit/>
          </a:bodyPr>
          <a:lstStyle>
            <a:lvl1pPr marL="115888" indent="-115888">
              <a:buClr>
                <a:schemeClr val="tx2"/>
              </a:buClr>
              <a:buSzPct val="50000"/>
              <a:buFont typeface="Wingdings 2" pitchFamily="18" charset="2"/>
              <a:buChar char=""/>
              <a:defRPr sz="1000"/>
            </a:lvl1pPr>
            <a:lvl2pPr marL="115888" indent="-115888">
              <a:buClr>
                <a:schemeClr val="tx2"/>
              </a:buClr>
              <a:buSzPct val="50000"/>
              <a:buFont typeface="Wingdings 2" pitchFamily="18" charset="2"/>
              <a:buChar char=""/>
              <a:defRPr sz="1000"/>
            </a:lvl2pPr>
            <a:lvl3pPr marL="115888" indent="-115888">
              <a:buClr>
                <a:schemeClr val="tx2"/>
              </a:buClr>
              <a:buSzPct val="50000"/>
              <a:buFont typeface="Wingdings 2" pitchFamily="18" charset="2"/>
              <a:buChar char=""/>
              <a:defRPr sz="1000"/>
            </a:lvl3pPr>
            <a:lvl4pPr marL="115888" indent="-115888">
              <a:buClr>
                <a:schemeClr val="tx2"/>
              </a:buClr>
              <a:buSzPct val="50000"/>
              <a:buFont typeface="Wingdings 2" pitchFamily="18" charset="2"/>
              <a:buChar char=""/>
              <a:defRPr sz="1000"/>
            </a:lvl4pPr>
            <a:lvl5pPr marL="115888" indent="-115888">
              <a:buClr>
                <a:schemeClr val="tx2"/>
              </a:buClr>
              <a:buSzPct val="50000"/>
              <a:buFont typeface="Wingdings 2" pitchFamily="18" charset="2"/>
              <a:buChar char=""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h-TH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2" y="0"/>
            <a:ext cx="463820" cy="731520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638126" y="564359"/>
            <a:ext cx="517770" cy="15388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0" indent="0" algn="l" defTabSz="914400" rtl="0" eaLnBrk="1" latinLnBrk="0" hangingPunct="1"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 3" pitchFamily="18" charset="2"/>
              <a:buNone/>
            </a:pPr>
            <a:r>
              <a:rPr lang="th-TH" sz="1000" kern="1200" baseline="0" dirty="0">
                <a:solidFill>
                  <a:schemeClr val="tx2"/>
                </a:solidFill>
                <a:latin typeface="DB Fongnam" panose="02000000000000000000" pitchFamily="2" charset="-34"/>
                <a:ea typeface="+mn-ea"/>
                <a:cs typeface="DB Fongnam" panose="02000000000000000000" pitchFamily="2" charset="-34"/>
              </a:rPr>
              <a:t>มิถุนายน</a:t>
            </a:r>
            <a:r>
              <a:rPr lang="en-US" sz="1000" kern="1200" baseline="0" dirty="0">
                <a:solidFill>
                  <a:schemeClr val="tx2"/>
                </a:solidFill>
                <a:latin typeface="DB Fongnam" panose="02000000000000000000" pitchFamily="2" charset="-34"/>
                <a:ea typeface="+mn-ea"/>
                <a:cs typeface="DB Fongnam" panose="02000000000000000000" pitchFamily="2" charset="-34"/>
              </a:rPr>
              <a:t> </a:t>
            </a:r>
            <a:r>
              <a:rPr lang="th-TH" sz="1000" kern="1200" baseline="0" dirty="0">
                <a:solidFill>
                  <a:schemeClr val="tx2"/>
                </a:solidFill>
                <a:latin typeface="DB Fongnam" panose="02000000000000000000" pitchFamily="2" charset="-34"/>
                <a:ea typeface="+mn-ea"/>
                <a:cs typeface="DB Fongnam" panose="02000000000000000000" pitchFamily="2" charset="-34"/>
              </a:rPr>
              <a:t>2560</a:t>
            </a:r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6514336" y="9635425"/>
            <a:ext cx="324000" cy="179999"/>
          </a:xfrm>
          <a:prstGeom prst="rect">
            <a:avLst/>
          </a:prstGeom>
        </p:spPr>
        <p:txBody>
          <a:bodyPr/>
          <a:lstStyle>
            <a:lvl1pPr algn="ctr">
              <a:defRPr sz="8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BE5AA6A2-1437-47D2-87F7-328C8D6113E0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810000" y="9641141"/>
            <a:ext cx="2696105" cy="172578"/>
          </a:xfrm>
          <a:prstGeom prst="rect">
            <a:avLst/>
          </a:prstGeom>
        </p:spPr>
        <p:txBody>
          <a:bodyPr lIns="0" rIns="0"/>
          <a:lstStyle>
            <a:lvl1pPr algn="r">
              <a:defRPr sz="800" b="0" baseline="0">
                <a:solidFill>
                  <a:schemeClr val="accent1"/>
                </a:solidFill>
                <a:latin typeface="Calibri" pitchFamily="34" charset="0"/>
                <a:cs typeface="PSL Kittithada" pitchFamily="18" charset="-34"/>
              </a:defRPr>
            </a:lvl1pPr>
          </a:lstStyle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Research Intelligence | </a:t>
            </a:r>
            <a:r>
              <a:rPr lang="en-US" dirty="0">
                <a:solidFill>
                  <a:schemeClr val="accent5"/>
                </a:solidFill>
              </a:rPr>
              <a:t>Krungsri </a:t>
            </a:r>
            <a:r>
              <a:rPr lang="en-US" dirty="0">
                <a:solidFill>
                  <a:schemeClr val="tx2"/>
                </a:solidFill>
              </a:rPr>
              <a:t>Research</a:t>
            </a:r>
            <a:endParaRPr lang="th-TH" dirty="0">
              <a:solidFill>
                <a:schemeClr val="tx2"/>
              </a:solidFill>
            </a:endParaRPr>
          </a:p>
        </p:txBody>
      </p:sp>
      <p:sp>
        <p:nvSpPr>
          <p:cNvPr id="10" name="Text Box 29"/>
          <p:cNvSpPr txBox="1"/>
          <p:nvPr userDrawn="1"/>
        </p:nvSpPr>
        <p:spPr>
          <a:xfrm>
            <a:off x="606530" y="104455"/>
            <a:ext cx="2520280" cy="27084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th-TH"/>
            </a:defPPr>
            <a:lvl1pPr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defRPr sz="4400">
                <a:ln w="6350">
                  <a:solidFill>
                    <a:schemeClr val="bg1"/>
                  </a:solidFill>
                </a:ln>
                <a:solidFill>
                  <a:srgbClr val="FF9900"/>
                </a:solidFill>
                <a:effectLst/>
                <a:latin typeface="DBFongNam"/>
                <a:ea typeface="Calibri"/>
                <a:cs typeface="Cordia New"/>
              </a:defRPr>
            </a:lvl1pPr>
          </a:lstStyle>
          <a:p>
            <a:pPr lvl="0">
              <a:lnSpc>
                <a:spcPct val="40000"/>
              </a:lnSpc>
            </a:pPr>
            <a:r>
              <a:rPr lang="en-US" sz="3200" b="0" dirty="0">
                <a:ln w="6350">
                  <a:noFill/>
                </a:ln>
                <a:solidFill>
                  <a:srgbClr val="6F5F5F"/>
                </a:solidFill>
                <a:latin typeface="DB Fongnam" panose="02000000000000000000" pitchFamily="2" charset="-34"/>
                <a:cs typeface="DB Fongnam" panose="02000000000000000000" pitchFamily="2" charset="-34"/>
              </a:rPr>
              <a:t>Research</a:t>
            </a:r>
          </a:p>
        </p:txBody>
      </p:sp>
      <p:sp>
        <p:nvSpPr>
          <p:cNvPr id="11" name="Text Box 29"/>
          <p:cNvSpPr txBox="1"/>
          <p:nvPr userDrawn="1"/>
        </p:nvSpPr>
        <p:spPr>
          <a:xfrm>
            <a:off x="606530" y="361677"/>
            <a:ext cx="2520280" cy="27084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th-TH"/>
            </a:defPPr>
            <a:lvl1pPr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defRPr sz="4400">
                <a:ln w="6350">
                  <a:solidFill>
                    <a:schemeClr val="bg1"/>
                  </a:solidFill>
                </a:ln>
                <a:solidFill>
                  <a:srgbClr val="FF9900"/>
                </a:solidFill>
                <a:effectLst/>
                <a:latin typeface="DBFongNam"/>
                <a:ea typeface="Calibri"/>
                <a:cs typeface="Cordia New"/>
              </a:defRPr>
            </a:lvl1pPr>
          </a:lstStyle>
          <a:p>
            <a:pPr lvl="0">
              <a:lnSpc>
                <a:spcPct val="40000"/>
              </a:lnSpc>
            </a:pPr>
            <a:r>
              <a:rPr lang="en-US" sz="3200" b="0" dirty="0">
                <a:ln w="6350">
                  <a:noFill/>
                </a:ln>
                <a:solidFill>
                  <a:schemeClr val="accent5"/>
                </a:solidFill>
                <a:latin typeface="DB Fongnam" panose="02000000000000000000" pitchFamily="2" charset="-34"/>
                <a:cs typeface="DB Fongnam" panose="02000000000000000000" pitchFamily="2" charset="-34"/>
              </a:rPr>
              <a:t>Intelligence</a:t>
            </a:r>
          </a:p>
        </p:txBody>
      </p:sp>
      <p:sp>
        <p:nvSpPr>
          <p:cNvPr id="12" name="Text Box 386"/>
          <p:cNvSpPr txBox="1">
            <a:spLocks/>
          </p:cNvSpPr>
          <p:nvPr userDrawn="1"/>
        </p:nvSpPr>
        <p:spPr>
          <a:xfrm>
            <a:off x="5224132" y="704528"/>
            <a:ext cx="1498600" cy="4191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 fontAlgn="base">
              <a:lnSpc>
                <a:spcPct val="90000"/>
              </a:lnSpc>
              <a:spcAft>
                <a:spcPts val="300"/>
              </a:spcAft>
            </a:pPr>
            <a:r>
              <a:rPr lang="th-TH" sz="1050" b="1" kern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DB Fongnam" pitchFamily="2" charset="-34"/>
                <a:ea typeface="SimSun"/>
                <a:cs typeface="DB Fongnam" pitchFamily="2" charset="-34"/>
              </a:rPr>
              <a:t>รชฏ เลียงจันทร์</a:t>
            </a:r>
            <a:endParaRPr lang="en-US" sz="1050" b="1" kern="12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DB Fongnam" pitchFamily="2" charset="-34"/>
              <a:ea typeface="SimSun"/>
              <a:cs typeface="DB Fongnam" pitchFamily="2" charset="-34"/>
            </a:endParaRPr>
          </a:p>
          <a:p>
            <a:pPr algn="r" fontAlgn="base">
              <a:lnSpc>
                <a:spcPct val="70000"/>
              </a:lnSpc>
              <a:spcAft>
                <a:spcPts val="0"/>
              </a:spcAft>
            </a:pPr>
            <a:r>
              <a:rPr lang="en-US" sz="10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DB Fongnam" pitchFamily="2" charset="-34"/>
                <a:ea typeface="SimSun"/>
                <a:cs typeface="DB Fongnam" pitchFamily="2" charset="-34"/>
              </a:rPr>
              <a:t>rachot.leingchan@krungsri.com</a:t>
            </a:r>
          </a:p>
          <a:p>
            <a:pPr algn="r" fontAlgn="base">
              <a:lnSpc>
                <a:spcPct val="70000"/>
              </a:lnSpc>
              <a:spcAft>
                <a:spcPts val="0"/>
              </a:spcAft>
            </a:pPr>
            <a:r>
              <a:rPr lang="en-US" sz="1000" baseline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DB Fongnam" pitchFamily="2" charset="-34"/>
                <a:ea typeface="SimSun"/>
                <a:cs typeface="DB Fongnam" pitchFamily="2" charset="-34"/>
              </a:rPr>
              <a:t>+662 </a:t>
            </a:r>
            <a:r>
              <a:rPr lang="th-TH" sz="1000" baseline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DB Fongnam" pitchFamily="2" charset="-34"/>
                <a:ea typeface="SimSun"/>
                <a:cs typeface="DB Fongnam" pitchFamily="2" charset="-34"/>
              </a:rPr>
              <a:t>296 2000 </a:t>
            </a:r>
            <a:r>
              <a:rPr lang="en-US" sz="1000" baseline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DB Fongnam" pitchFamily="2" charset="-34"/>
                <a:ea typeface="SimSun"/>
                <a:cs typeface="DB Fongnam" pitchFamily="2" charset="-34"/>
              </a:rPr>
              <a:t>ext. 10214</a:t>
            </a:r>
            <a:endParaRPr lang="en-US" sz="1800" baseline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DB Fongnam" pitchFamily="2" charset="-34"/>
              <a:ea typeface="SimSun"/>
              <a:cs typeface="DB Fongnam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77319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295399"/>
            <a:ext cx="6172200" cy="274320"/>
          </a:xfrm>
        </p:spPr>
        <p:txBody>
          <a:bodyPr vert="horz" lIns="0" tIns="45720" rIns="0" bIns="45720" rtlCol="0" anchor="t" anchorCtr="0">
            <a:noAutofit/>
          </a:bodyPr>
          <a:lstStyle>
            <a:lvl1pPr>
              <a:defRPr lang="th-TH" sz="1600" b="1">
                <a:cs typeface="+mn-cs"/>
              </a:defRPr>
            </a:lvl1pPr>
          </a:lstStyle>
          <a:p>
            <a:pPr lvl="0" algn="l"/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768298"/>
            <a:ext cx="6172200" cy="752810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/>
            </a:lvl1pPr>
            <a:lvl2pPr>
              <a:defRPr lang="en-US" sz="1200" smtClean="0"/>
            </a:lvl2pPr>
            <a:lvl3pPr>
              <a:defRPr lang="en-US" sz="1200" smtClean="0"/>
            </a:lvl3pPr>
            <a:lvl4pPr>
              <a:defRPr lang="en-US" sz="1200" smtClean="0"/>
            </a:lvl4pPr>
            <a:lvl5pPr>
              <a:defRPr lang="th-TH" sz="1200"/>
            </a:lvl5pPr>
          </a:lstStyle>
          <a:p>
            <a:pPr marL="115888" lvl="0" indent="-115888">
              <a:buClr>
                <a:schemeClr val="tx2"/>
              </a:buClr>
              <a:buSzPct val="50000"/>
              <a:buFont typeface="Wingdings 2" pitchFamily="18" charset="2"/>
              <a:buChar char=""/>
            </a:pPr>
            <a:r>
              <a:rPr lang="en-US"/>
              <a:t>Click to edit Master text styles</a:t>
            </a:r>
          </a:p>
          <a:p>
            <a:pPr marL="115888" lvl="1" indent="-115888">
              <a:buClr>
                <a:schemeClr val="tx2"/>
              </a:buClr>
              <a:buSzPct val="50000"/>
              <a:buFont typeface="Wingdings 2" pitchFamily="18" charset="2"/>
              <a:buChar char=""/>
            </a:pPr>
            <a:r>
              <a:rPr lang="en-US"/>
              <a:t>Second level</a:t>
            </a:r>
          </a:p>
          <a:p>
            <a:pPr marL="115888" lvl="2" indent="-115888">
              <a:buClr>
                <a:schemeClr val="tx2"/>
              </a:buClr>
              <a:buSzPct val="50000"/>
              <a:buFont typeface="Wingdings 2" pitchFamily="18" charset="2"/>
              <a:buChar char=""/>
            </a:pPr>
            <a:r>
              <a:rPr lang="en-US"/>
              <a:t>Third level</a:t>
            </a:r>
          </a:p>
          <a:p>
            <a:pPr marL="115888" lvl="3" indent="-115888">
              <a:buClr>
                <a:schemeClr val="tx2"/>
              </a:buClr>
              <a:buSzPct val="50000"/>
              <a:buFont typeface="Wingdings 2" pitchFamily="18" charset="2"/>
              <a:buChar char=""/>
            </a:pPr>
            <a:r>
              <a:rPr lang="en-US"/>
              <a:t>Fourth level</a:t>
            </a:r>
          </a:p>
          <a:p>
            <a:pPr marL="115888" lvl="4" indent="-115888">
              <a:buClr>
                <a:schemeClr val="tx2"/>
              </a:buClr>
              <a:buSzPct val="50000"/>
              <a:buFont typeface="Wingdings 2" pitchFamily="18" charset="2"/>
              <a:buChar char=""/>
            </a:pPr>
            <a:r>
              <a:rPr lang="en-US"/>
              <a:t>Fifth level</a:t>
            </a: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6514336" y="9635425"/>
            <a:ext cx="324000" cy="179999"/>
          </a:xfrm>
          <a:prstGeom prst="rect">
            <a:avLst/>
          </a:prstGeom>
        </p:spPr>
        <p:txBody>
          <a:bodyPr/>
          <a:lstStyle>
            <a:lvl1pPr algn="ctr">
              <a:defRPr sz="800" b="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BE5AA6A2-1437-47D2-87F7-328C8D6113E0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810000" y="9641141"/>
            <a:ext cx="2696105" cy="172578"/>
          </a:xfrm>
          <a:prstGeom prst="rect">
            <a:avLst/>
          </a:prstGeom>
        </p:spPr>
        <p:txBody>
          <a:bodyPr lIns="0" rIns="0"/>
          <a:lstStyle>
            <a:lvl1pPr algn="r">
              <a:defRPr sz="800" b="0" baseline="0">
                <a:solidFill>
                  <a:schemeClr val="accent1"/>
                </a:solidFill>
                <a:latin typeface="Calibri" pitchFamily="34" charset="0"/>
                <a:cs typeface="PSL Kittithada" pitchFamily="18" charset="-34"/>
              </a:defRPr>
            </a:lvl1pPr>
          </a:lstStyle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Research Intelligence | </a:t>
            </a:r>
            <a:r>
              <a:rPr lang="en-US" dirty="0">
                <a:solidFill>
                  <a:schemeClr val="accent5"/>
                </a:solidFill>
              </a:rPr>
              <a:t>Krungsri </a:t>
            </a:r>
            <a:r>
              <a:rPr lang="en-US" dirty="0">
                <a:solidFill>
                  <a:schemeClr val="tx2"/>
                </a:solidFill>
              </a:rPr>
              <a:t>Research</a:t>
            </a:r>
            <a:endParaRPr lang="th-TH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864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Research Intelligence | Krungsri Research</a:t>
            </a:r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E3E7D-921B-442B-B54E-876C99BD2D1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301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82880" y="1335832"/>
            <a:ext cx="6492240" cy="304800"/>
          </a:xfrm>
        </p:spPr>
        <p:txBody>
          <a:bodyPr/>
          <a:lstStyle/>
          <a:p>
            <a:r>
              <a:rPr lang="th-TH" sz="2400" b="1" dirty="0">
                <a:solidFill>
                  <a:srgbClr val="FF6E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วิกฤตการทูตในกาตาร์และนัยต่อประเทศไทย</a:t>
            </a:r>
            <a:endParaRPr lang="en-US" sz="2400" dirty="0">
              <a:solidFill>
                <a:srgbClr val="FF6E00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2" name="Round Single Corner Rectangle 11"/>
          <p:cNvSpPr/>
          <p:nvPr/>
        </p:nvSpPr>
        <p:spPr>
          <a:xfrm>
            <a:off x="137160" y="1784648"/>
            <a:ext cx="6583680" cy="1152000"/>
          </a:xfrm>
          <a:prstGeom prst="round1Rect">
            <a:avLst>
              <a:gd name="adj" fmla="val 10396"/>
            </a:avLst>
          </a:prstGeom>
          <a:solidFill>
            <a:srgbClr val="FFE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7160" rtlCol="0" anchor="ctr">
            <a:noAutofit/>
          </a:bodyPr>
          <a:lstStyle/>
          <a:p>
            <a:pPr algn="thaiDist">
              <a:lnSpc>
                <a:spcPct val="107000"/>
              </a:lnSpc>
              <a:spcBef>
                <a:spcPts val="600"/>
              </a:spcBef>
            </a:pPr>
            <a:r>
              <a:rPr lang="th-TH" sz="1300" b="1" i="1" dirty="0">
                <a:solidFill>
                  <a:srgbClr val="00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ความตึงเครียดในประเทศกาตาร์อาจต้องใช้เวลาในการคลี่คลายสถานการณ์ แต่ปัญหาจะไม่ทวีความรุนแรงขึ้น โดยประเมินเบื้องต้นว่า ผลจากชาติอาหรับตัดสัมพันธ์ทางการทูตกาตาร์และนำไปสู่การถูกปิดเส้นทางคมนาคมระหว่างกันจะกระทบเศรษฐกิจกาตาร์ผ่านราคาสินค้านำเข้า ภาคท่องเที่ยวและสายการบินของกาตาร์ อย่างไรก็ดี จากขนาดเศรษฐกิจและอุตสาหกรรมน้ำมันในกาตาร์ที่มีขนาดเล็กเมื่อเทียบกับตลาดโลก จึงประเมินว่าไทยจะได้รับผลกระทบเพียงต้นทุนค่าขนส่งน้ำมันและก๊าซธรรมชาติที่เพิ่มขึ้นเล็กน้อย ขณะที่ผลกระทบต่อเศรษฐกิจไทยโดยรวมมีจำกัด  </a:t>
            </a:r>
            <a:endParaRPr lang="en-GB" sz="1300" b="1" i="1" dirty="0">
              <a:solidFill>
                <a:srgbClr val="000000"/>
              </a:solidFill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Research Intelligence | </a:t>
            </a:r>
            <a:r>
              <a:rPr lang="en-US">
                <a:solidFill>
                  <a:schemeClr val="accent5"/>
                </a:solidFill>
              </a:rPr>
              <a:t>Krungsri </a:t>
            </a:r>
            <a:r>
              <a:rPr lang="en-US">
                <a:solidFill>
                  <a:schemeClr val="tx2"/>
                </a:solidFill>
              </a:rPr>
              <a:t>Research</a:t>
            </a:r>
            <a:endParaRPr lang="th-TH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E5AA6A2-1437-47D2-87F7-328C8D6113E0}" type="slidenum">
              <a:rPr lang="th-TH" smtClean="0"/>
              <a:pPr/>
              <a:t>1</a:t>
            </a:fld>
            <a:endParaRPr lang="th-TH"/>
          </a:p>
        </p:txBody>
      </p:sp>
      <p:sp>
        <p:nvSpPr>
          <p:cNvPr id="14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260649" y="3148881"/>
            <a:ext cx="2995046" cy="605259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indent="0" algn="thaiDist">
              <a:buNone/>
            </a:pPr>
            <a:r>
              <a:rPr lang="th-TH" sz="1300" b="1" i="1" dirty="0">
                <a:solidFill>
                  <a:srgbClr val="FF6E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กาตาร์ถูกชาติอาหรับตัดสัมพันธ์ทางการทูต จากประเด็นสนับสนุนกลุ่มหัวรุนแรงในตะวันออกกลางและอิหร่าน</a:t>
            </a:r>
            <a:endParaRPr lang="en-US" sz="1300" i="1" dirty="0">
              <a:solidFill>
                <a:srgbClr val="FF6E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177800" algn="thaiDist">
              <a:spcBef>
                <a:spcPts val="600"/>
              </a:spcBef>
              <a:buNone/>
            </a:pPr>
            <a:r>
              <a:rPr lang="th-TH" sz="1200" b="1" i="1" dirty="0">
                <a:latin typeface="Cordia New" panose="020B0304020202020204" pitchFamily="34" charset="-34"/>
                <a:cs typeface="Cordia New" panose="020B0304020202020204" pitchFamily="34" charset="-34"/>
              </a:rPr>
              <a:t>จากกรณีซาอุดิอาระเบีย อียิปต์ สหรัฐอาหรับเอมิเรตส์ และบาห์เรนประกาศโดดเดี่ยวกาตาร์ โดยการตัดความสัมพันธ์ทางการทูต รวมทั้งปิดเส้นทางคมนาคมระหว่างกัน</a:t>
            </a:r>
            <a:r>
              <a:rPr lang="th-TH" sz="1200" i="1" dirty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มีผลให้โดยประชาชนที่ถือสัญชาติกาตาร์ที่พำนักใน 4 ประเทศนี้ต้องออกจากประเทศเหล่านี้ภายใน 14 วัน อีกทั้ง 4 ประเทศดังกล่าวยังปิดเส้นทางคมนาคม ทั้งทางบก ทางน้ำและทางอากาศเพื่อตัดขาดกาตาร์ นอกจากนี้ ยังมีชาติอื่นๆ ออกมาตรการต่อกาตาร์เช่นกัน เช่นกรณี ลิเบียและเยเมนประกาศตัดความสัมพันธ์ทางการทูต จอร์แดนประกาศลดระดับความสัมพันธ์ทางการทูต ฟิลิปปินส์งดส่งแรงงานไปยังกาตาร์ เป็นต้น ซึ่งผลจากมาตรการคว่ำบาตรกาตาร์ข้างต้นไม่ได้ส่งผลต่อตลาดการเงินโลกมากนัก เช่นเดียวกับผลต่อ ราคาน้ำมันดิบในตลาดโลกที่ขยับขึ้นเพียง 1</a:t>
            </a:r>
            <a:r>
              <a:rPr lang="en-US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% </a:t>
            </a:r>
            <a:r>
              <a:rPr lang="th-TH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อย่างไรก็ตาม ผลกระทบต่อตลาดหลักทรัพย์ในกาตาร์รุนแรง ดัชนีตลาดหุ้นของกาตาร์ร่วงลงทันที 7</a:t>
            </a:r>
            <a:r>
              <a:rPr lang="en-US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% </a:t>
            </a:r>
            <a:r>
              <a:rPr lang="th-TH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(เป็นการลดลงในรอบวันที่รุนแรงสุดนับตั้งแต่ปี 2553 และจนถึงวันที่ 14 มิถุนายน ตลาดหุ้นของกาตาร์ยังไม่มีสัญญาณฟื้นตัว โดยดัชนีตลาดหุ้นกาตาร์ลดลงรวม 7.4</a:t>
            </a:r>
            <a:r>
              <a:rPr lang="en-US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%</a:t>
            </a:r>
            <a:r>
              <a:rPr lang="th-TH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 ขณะที่ตลาดหุ้นในประเทศอื่นๆ ในภูมิภาคไม่เปลี่ยนแปลงมากนัก</a:t>
            </a:r>
            <a:endParaRPr lang="en-US" sz="12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 algn="thaiDist">
              <a:spcBef>
                <a:spcPts val="1200"/>
              </a:spcBef>
              <a:buNone/>
            </a:pPr>
            <a:r>
              <a:rPr lang="th-TH" sz="1300" b="1" i="1" dirty="0">
                <a:solidFill>
                  <a:srgbClr val="FF6E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คาดกาตาร์ได้รับผลกระทบจากการปรับขึ้นของราคาสินค้านำเข้า และการหยุดชะงักของภาคท่องเที่ยวและสายการบินกาตาร์ ซึ่งมีผลกระทบกับเศรษฐกิจโดยรวมของกาตาร์จำกัด เนื่องจากเป็นภาคเศรษฐกิจที่มีสัดส่วนน้อย อีกทั้งการพึ่งพิงตลาดชาติอาหรับไม่มากนัก</a:t>
            </a:r>
            <a:endParaRPr lang="en-US" sz="1300" i="1" dirty="0">
              <a:solidFill>
                <a:srgbClr val="FF6E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177800" algn="thaiDist">
              <a:spcBef>
                <a:spcPts val="600"/>
              </a:spcBef>
              <a:buNone/>
            </a:pPr>
            <a:r>
              <a:rPr lang="th-TH" sz="1200" b="1" i="1" dirty="0">
                <a:latin typeface="Cordia New" panose="020B0304020202020204" pitchFamily="34" charset="-34"/>
                <a:cs typeface="Cordia New" panose="020B0304020202020204" pitchFamily="34" charset="-34"/>
              </a:rPr>
              <a:t>ทั้งนี้เศรษฐกิจกาตาร์พึ่งพิงอุตสาหกรรมน้ำมันและก๊าซธรรมชาติเป็นสัดส่วนเกือบ 50</a:t>
            </a:r>
            <a:r>
              <a:rPr lang="en-US" sz="1200" b="1" i="1" dirty="0">
                <a:latin typeface="Cordia New" panose="020B0304020202020204" pitchFamily="34" charset="-34"/>
                <a:cs typeface="Cordia New" panose="020B0304020202020204" pitchFamily="34" charset="-34"/>
              </a:rPr>
              <a:t>%</a:t>
            </a:r>
            <a:r>
              <a:rPr lang="th-TH" sz="1200" b="1" i="1" dirty="0">
                <a:latin typeface="Cordia New" panose="020B0304020202020204" pitchFamily="34" charset="-34"/>
                <a:cs typeface="Cordia New" panose="020B0304020202020204" pitchFamily="34" charset="-34"/>
              </a:rPr>
              <a:t> ของ </a:t>
            </a:r>
            <a:r>
              <a:rPr lang="en-US" sz="1200" b="1" i="1" dirty="0">
                <a:latin typeface="Cordia New" panose="020B0304020202020204" pitchFamily="34" charset="-34"/>
                <a:cs typeface="Cordia New" panose="020B0304020202020204" pitchFamily="34" charset="-34"/>
              </a:rPr>
              <a:t>GDP</a:t>
            </a:r>
            <a:r>
              <a:rPr lang="th-TH" sz="1200" i="1" dirty="0">
                <a:latin typeface="Cordia New" panose="020B0304020202020204" pitchFamily="34" charset="-34"/>
                <a:cs typeface="Cordia New" panose="020B0304020202020204" pitchFamily="34" charset="-34"/>
              </a:rPr>
              <a:t>  </a:t>
            </a:r>
            <a:r>
              <a:rPr lang="th-TH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ขณะที่การส่งออกน้ำมันและก๊าซธรรมชาติ รวมถึงผลิตภัณฑ์ปิโตรเคมีมีสัดส่วนถึง 95</a:t>
            </a:r>
            <a:r>
              <a:rPr lang="en-US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%</a:t>
            </a:r>
            <a:r>
              <a:rPr lang="th-TH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 ของการส่งออกทั้งหมด ส่วนภาคการผลิตที่สำคัญอื่นๆ ได้แก่ อุตสาหกรรมการผลิต ก่อสร้าง และการค้าซึ่งต้องพึ่งพาวัตถุดิบนำเข้า มีสัดส่วนใน </a:t>
            </a:r>
            <a:r>
              <a:rPr lang="en-US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GDP</a:t>
            </a:r>
            <a:r>
              <a:rPr lang="th-TH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 เพียง 10</a:t>
            </a:r>
            <a:r>
              <a:rPr lang="en-US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%</a:t>
            </a:r>
            <a:r>
              <a:rPr lang="th-TH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 ในแต่ละอุตสาหกรรม</a:t>
            </a:r>
            <a:endParaRPr lang="en-US" sz="12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771374" y="3423639"/>
            <a:ext cx="2893077" cy="2398528"/>
            <a:chOff x="3964924" y="2362200"/>
            <a:chExt cx="2893077" cy="2398528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4924" y="2362200"/>
              <a:ext cx="2532321" cy="2294552"/>
            </a:xfrm>
            <a:prstGeom prst="rect">
              <a:avLst/>
            </a:prstGeom>
          </p:spPr>
        </p:pic>
        <p:sp>
          <p:nvSpPr>
            <p:cNvPr id="26" name="Freeform: Shape 25"/>
            <p:cNvSpPr/>
            <p:nvPr/>
          </p:nvSpPr>
          <p:spPr>
            <a:xfrm>
              <a:off x="5720316" y="3588488"/>
              <a:ext cx="728331" cy="223290"/>
            </a:xfrm>
            <a:custGeom>
              <a:avLst/>
              <a:gdLst>
                <a:gd name="connsiteX0" fmla="*/ 0 w 728331"/>
                <a:gd name="connsiteY0" fmla="*/ 69112 h 223290"/>
                <a:gd name="connsiteX1" fmla="*/ 26582 w 728331"/>
                <a:gd name="connsiteY1" fmla="*/ 79745 h 223290"/>
                <a:gd name="connsiteX2" fmla="*/ 164805 w 728331"/>
                <a:gd name="connsiteY2" fmla="*/ 69112 h 223290"/>
                <a:gd name="connsiteX3" fmla="*/ 217968 w 728331"/>
                <a:gd name="connsiteY3" fmla="*/ 47847 h 223290"/>
                <a:gd name="connsiteX4" fmla="*/ 239233 w 728331"/>
                <a:gd name="connsiteY4" fmla="*/ 42531 h 223290"/>
                <a:gd name="connsiteX5" fmla="*/ 271131 w 728331"/>
                <a:gd name="connsiteY5" fmla="*/ 21265 h 223290"/>
                <a:gd name="connsiteX6" fmla="*/ 297712 w 728331"/>
                <a:gd name="connsiteY6" fmla="*/ 0 h 223290"/>
                <a:gd name="connsiteX7" fmla="*/ 334926 w 728331"/>
                <a:gd name="connsiteY7" fmla="*/ 10633 h 223290"/>
                <a:gd name="connsiteX8" fmla="*/ 340242 w 728331"/>
                <a:gd name="connsiteY8" fmla="*/ 63796 h 223290"/>
                <a:gd name="connsiteX9" fmla="*/ 350875 w 728331"/>
                <a:gd name="connsiteY9" fmla="*/ 111642 h 223290"/>
                <a:gd name="connsiteX10" fmla="*/ 366824 w 728331"/>
                <a:gd name="connsiteY10" fmla="*/ 127591 h 223290"/>
                <a:gd name="connsiteX11" fmla="*/ 377456 w 728331"/>
                <a:gd name="connsiteY11" fmla="*/ 143540 h 223290"/>
                <a:gd name="connsiteX12" fmla="*/ 409354 w 728331"/>
                <a:gd name="connsiteY12" fmla="*/ 159489 h 223290"/>
                <a:gd name="connsiteX13" fmla="*/ 430619 w 728331"/>
                <a:gd name="connsiteY13" fmla="*/ 170121 h 223290"/>
                <a:gd name="connsiteX14" fmla="*/ 478465 w 728331"/>
                <a:gd name="connsiteY14" fmla="*/ 175438 h 223290"/>
                <a:gd name="connsiteX15" fmla="*/ 505047 w 728331"/>
                <a:gd name="connsiteY15" fmla="*/ 180754 h 223290"/>
                <a:gd name="connsiteX16" fmla="*/ 632637 w 728331"/>
                <a:gd name="connsiteY16" fmla="*/ 186070 h 223290"/>
                <a:gd name="connsiteX17" fmla="*/ 675168 w 728331"/>
                <a:gd name="connsiteY17" fmla="*/ 196703 h 223290"/>
                <a:gd name="connsiteX18" fmla="*/ 691117 w 728331"/>
                <a:gd name="connsiteY18" fmla="*/ 202019 h 223290"/>
                <a:gd name="connsiteX19" fmla="*/ 728331 w 728331"/>
                <a:gd name="connsiteY19" fmla="*/ 223284 h 223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28331" h="223290">
                  <a:moveTo>
                    <a:pt x="0" y="69112"/>
                  </a:moveTo>
                  <a:cubicBezTo>
                    <a:pt x="8861" y="72656"/>
                    <a:pt x="17046" y="79378"/>
                    <a:pt x="26582" y="79745"/>
                  </a:cubicBezTo>
                  <a:cubicBezTo>
                    <a:pt x="53043" y="80763"/>
                    <a:pt x="124539" y="80094"/>
                    <a:pt x="164805" y="69112"/>
                  </a:cubicBezTo>
                  <a:cubicBezTo>
                    <a:pt x="234950" y="49981"/>
                    <a:pt x="164951" y="67728"/>
                    <a:pt x="217968" y="47847"/>
                  </a:cubicBezTo>
                  <a:cubicBezTo>
                    <a:pt x="224809" y="45282"/>
                    <a:pt x="232145" y="44303"/>
                    <a:pt x="239233" y="42531"/>
                  </a:cubicBezTo>
                  <a:cubicBezTo>
                    <a:pt x="249866" y="35442"/>
                    <a:pt x="264042" y="31898"/>
                    <a:pt x="271131" y="21265"/>
                  </a:cubicBezTo>
                  <a:cubicBezTo>
                    <a:pt x="284872" y="654"/>
                    <a:pt x="275702" y="7338"/>
                    <a:pt x="297712" y="0"/>
                  </a:cubicBezTo>
                  <a:cubicBezTo>
                    <a:pt x="310117" y="3544"/>
                    <a:pt x="327770" y="-101"/>
                    <a:pt x="334926" y="10633"/>
                  </a:cubicBezTo>
                  <a:cubicBezTo>
                    <a:pt x="344805" y="25451"/>
                    <a:pt x="337888" y="46143"/>
                    <a:pt x="340242" y="63796"/>
                  </a:cubicBezTo>
                  <a:cubicBezTo>
                    <a:pt x="340424" y="65162"/>
                    <a:pt x="348676" y="107794"/>
                    <a:pt x="350875" y="111642"/>
                  </a:cubicBezTo>
                  <a:cubicBezTo>
                    <a:pt x="354605" y="118170"/>
                    <a:pt x="362011" y="121815"/>
                    <a:pt x="366824" y="127591"/>
                  </a:cubicBezTo>
                  <a:cubicBezTo>
                    <a:pt x="370914" y="132499"/>
                    <a:pt x="372938" y="139022"/>
                    <a:pt x="377456" y="143540"/>
                  </a:cubicBezTo>
                  <a:cubicBezTo>
                    <a:pt x="390224" y="156308"/>
                    <a:pt x="394224" y="153005"/>
                    <a:pt x="409354" y="159489"/>
                  </a:cubicBezTo>
                  <a:cubicBezTo>
                    <a:pt x="416638" y="162611"/>
                    <a:pt x="422897" y="168339"/>
                    <a:pt x="430619" y="170121"/>
                  </a:cubicBezTo>
                  <a:cubicBezTo>
                    <a:pt x="446255" y="173729"/>
                    <a:pt x="462579" y="173169"/>
                    <a:pt x="478465" y="175438"/>
                  </a:cubicBezTo>
                  <a:cubicBezTo>
                    <a:pt x="487410" y="176716"/>
                    <a:pt x="496032" y="180132"/>
                    <a:pt x="505047" y="180754"/>
                  </a:cubicBezTo>
                  <a:cubicBezTo>
                    <a:pt x="547513" y="183683"/>
                    <a:pt x="590107" y="184298"/>
                    <a:pt x="632637" y="186070"/>
                  </a:cubicBezTo>
                  <a:cubicBezTo>
                    <a:pt x="669094" y="198222"/>
                    <a:pt x="623845" y="183872"/>
                    <a:pt x="675168" y="196703"/>
                  </a:cubicBezTo>
                  <a:cubicBezTo>
                    <a:pt x="680605" y="198062"/>
                    <a:pt x="685801" y="200247"/>
                    <a:pt x="691117" y="202019"/>
                  </a:cubicBezTo>
                  <a:cubicBezTo>
                    <a:pt x="724489" y="224267"/>
                    <a:pt x="710235" y="223284"/>
                    <a:pt x="728331" y="223284"/>
                  </a:cubicBezTo>
                </a:path>
              </a:pathLst>
            </a:custGeom>
            <a:noFill/>
            <a:ln w="19050">
              <a:solidFill>
                <a:srgbClr val="FF6E00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/>
            <p:cNvSpPr/>
            <p:nvPr/>
          </p:nvSpPr>
          <p:spPr>
            <a:xfrm>
              <a:off x="5023884" y="3756552"/>
              <a:ext cx="1307958" cy="994144"/>
            </a:xfrm>
            <a:custGeom>
              <a:avLst/>
              <a:gdLst>
                <a:gd name="connsiteX0" fmla="*/ 1116418 w 1307958"/>
                <a:gd name="connsiteY0" fmla="*/ 0 h 994144"/>
                <a:gd name="connsiteX1" fmla="*/ 1174897 w 1307958"/>
                <a:gd name="connsiteY1" fmla="*/ 10632 h 994144"/>
                <a:gd name="connsiteX2" fmla="*/ 1206795 w 1307958"/>
                <a:gd name="connsiteY2" fmla="*/ 31897 h 994144"/>
                <a:gd name="connsiteX3" fmla="*/ 1228060 w 1307958"/>
                <a:gd name="connsiteY3" fmla="*/ 63795 h 994144"/>
                <a:gd name="connsiteX4" fmla="*/ 1254642 w 1307958"/>
                <a:gd name="connsiteY4" fmla="*/ 90376 h 994144"/>
                <a:gd name="connsiteX5" fmla="*/ 1275907 w 1307958"/>
                <a:gd name="connsiteY5" fmla="*/ 122274 h 994144"/>
                <a:gd name="connsiteX6" fmla="*/ 1281223 w 1307958"/>
                <a:gd name="connsiteY6" fmla="*/ 138223 h 994144"/>
                <a:gd name="connsiteX7" fmla="*/ 1291856 w 1307958"/>
                <a:gd name="connsiteY7" fmla="*/ 154172 h 994144"/>
                <a:gd name="connsiteX8" fmla="*/ 1297172 w 1307958"/>
                <a:gd name="connsiteY8" fmla="*/ 170121 h 994144"/>
                <a:gd name="connsiteX9" fmla="*/ 1307804 w 1307958"/>
                <a:gd name="connsiteY9" fmla="*/ 186069 h 994144"/>
                <a:gd name="connsiteX10" fmla="*/ 1297172 w 1307958"/>
                <a:gd name="connsiteY10" fmla="*/ 318976 h 994144"/>
                <a:gd name="connsiteX11" fmla="*/ 1291856 w 1307958"/>
                <a:gd name="connsiteY11" fmla="*/ 334925 h 994144"/>
                <a:gd name="connsiteX12" fmla="*/ 1281223 w 1307958"/>
                <a:gd name="connsiteY12" fmla="*/ 388088 h 994144"/>
                <a:gd name="connsiteX13" fmla="*/ 1270590 w 1307958"/>
                <a:gd name="connsiteY13" fmla="*/ 430618 h 994144"/>
                <a:gd name="connsiteX14" fmla="*/ 1265274 w 1307958"/>
                <a:gd name="connsiteY14" fmla="*/ 446567 h 994144"/>
                <a:gd name="connsiteX15" fmla="*/ 1259958 w 1307958"/>
                <a:gd name="connsiteY15" fmla="*/ 473148 h 994144"/>
                <a:gd name="connsiteX16" fmla="*/ 1249325 w 1307958"/>
                <a:gd name="connsiteY16" fmla="*/ 505046 h 994144"/>
                <a:gd name="connsiteX17" fmla="*/ 1233376 w 1307958"/>
                <a:gd name="connsiteY17" fmla="*/ 563525 h 994144"/>
                <a:gd name="connsiteX18" fmla="*/ 1212111 w 1307958"/>
                <a:gd name="connsiteY18" fmla="*/ 600739 h 994144"/>
                <a:gd name="connsiteX19" fmla="*/ 1185530 w 1307958"/>
                <a:gd name="connsiteY19" fmla="*/ 643269 h 994144"/>
                <a:gd name="connsiteX20" fmla="*/ 1169581 w 1307958"/>
                <a:gd name="connsiteY20" fmla="*/ 659218 h 994144"/>
                <a:gd name="connsiteX21" fmla="*/ 1116418 w 1307958"/>
                <a:gd name="connsiteY21" fmla="*/ 717697 h 994144"/>
                <a:gd name="connsiteX22" fmla="*/ 1100469 w 1307958"/>
                <a:gd name="connsiteY22" fmla="*/ 733646 h 994144"/>
                <a:gd name="connsiteX23" fmla="*/ 1079204 w 1307958"/>
                <a:gd name="connsiteY23" fmla="*/ 744279 h 994144"/>
                <a:gd name="connsiteX24" fmla="*/ 1063256 w 1307958"/>
                <a:gd name="connsiteY24" fmla="*/ 754911 h 994144"/>
                <a:gd name="connsiteX25" fmla="*/ 1047307 w 1307958"/>
                <a:gd name="connsiteY25" fmla="*/ 760227 h 994144"/>
                <a:gd name="connsiteX26" fmla="*/ 1031358 w 1307958"/>
                <a:gd name="connsiteY26" fmla="*/ 776176 h 994144"/>
                <a:gd name="connsiteX27" fmla="*/ 1020725 w 1307958"/>
                <a:gd name="connsiteY27" fmla="*/ 792125 h 994144"/>
                <a:gd name="connsiteX28" fmla="*/ 988828 w 1307958"/>
                <a:gd name="connsiteY28" fmla="*/ 808074 h 994144"/>
                <a:gd name="connsiteX29" fmla="*/ 967563 w 1307958"/>
                <a:gd name="connsiteY29" fmla="*/ 824023 h 994144"/>
                <a:gd name="connsiteX30" fmla="*/ 935665 w 1307958"/>
                <a:gd name="connsiteY30" fmla="*/ 850604 h 994144"/>
                <a:gd name="connsiteX31" fmla="*/ 893135 w 1307958"/>
                <a:gd name="connsiteY31" fmla="*/ 871869 h 994144"/>
                <a:gd name="connsiteX32" fmla="*/ 871869 w 1307958"/>
                <a:gd name="connsiteY32" fmla="*/ 882502 h 994144"/>
                <a:gd name="connsiteX33" fmla="*/ 839972 w 1307958"/>
                <a:gd name="connsiteY33" fmla="*/ 893134 h 994144"/>
                <a:gd name="connsiteX34" fmla="*/ 824023 w 1307958"/>
                <a:gd name="connsiteY34" fmla="*/ 898451 h 994144"/>
                <a:gd name="connsiteX35" fmla="*/ 760228 w 1307958"/>
                <a:gd name="connsiteY35" fmla="*/ 919716 h 994144"/>
                <a:gd name="connsiteX36" fmla="*/ 738963 w 1307958"/>
                <a:gd name="connsiteY36" fmla="*/ 925032 h 994144"/>
                <a:gd name="connsiteX37" fmla="*/ 707065 w 1307958"/>
                <a:gd name="connsiteY37" fmla="*/ 946297 h 994144"/>
                <a:gd name="connsiteX38" fmla="*/ 664535 w 1307958"/>
                <a:gd name="connsiteY38" fmla="*/ 956930 h 994144"/>
                <a:gd name="connsiteX39" fmla="*/ 637953 w 1307958"/>
                <a:gd name="connsiteY39" fmla="*/ 962246 h 994144"/>
                <a:gd name="connsiteX40" fmla="*/ 606056 w 1307958"/>
                <a:gd name="connsiteY40" fmla="*/ 972879 h 994144"/>
                <a:gd name="connsiteX41" fmla="*/ 574158 w 1307958"/>
                <a:gd name="connsiteY41" fmla="*/ 978195 h 994144"/>
                <a:gd name="connsiteX42" fmla="*/ 558209 w 1307958"/>
                <a:gd name="connsiteY42" fmla="*/ 983511 h 994144"/>
                <a:gd name="connsiteX43" fmla="*/ 404037 w 1307958"/>
                <a:gd name="connsiteY43" fmla="*/ 994144 h 994144"/>
                <a:gd name="connsiteX44" fmla="*/ 276446 w 1307958"/>
                <a:gd name="connsiteY44" fmla="*/ 988827 h 994144"/>
                <a:gd name="connsiteX45" fmla="*/ 244549 w 1307958"/>
                <a:gd name="connsiteY45" fmla="*/ 978195 h 994144"/>
                <a:gd name="connsiteX46" fmla="*/ 228600 w 1307958"/>
                <a:gd name="connsiteY46" fmla="*/ 967562 h 994144"/>
                <a:gd name="connsiteX47" fmla="*/ 212651 w 1307958"/>
                <a:gd name="connsiteY47" fmla="*/ 962246 h 994144"/>
                <a:gd name="connsiteX48" fmla="*/ 207335 w 1307958"/>
                <a:gd name="connsiteY48" fmla="*/ 946297 h 994144"/>
                <a:gd name="connsiteX49" fmla="*/ 175437 w 1307958"/>
                <a:gd name="connsiteY49" fmla="*/ 930348 h 994144"/>
                <a:gd name="connsiteX50" fmla="*/ 154172 w 1307958"/>
                <a:gd name="connsiteY50" fmla="*/ 898451 h 994144"/>
                <a:gd name="connsiteX51" fmla="*/ 143539 w 1307958"/>
                <a:gd name="connsiteY51" fmla="*/ 882502 h 994144"/>
                <a:gd name="connsiteX52" fmla="*/ 116958 w 1307958"/>
                <a:gd name="connsiteY52" fmla="*/ 845288 h 994144"/>
                <a:gd name="connsiteX53" fmla="*/ 111642 w 1307958"/>
                <a:gd name="connsiteY53" fmla="*/ 829339 h 994144"/>
                <a:gd name="connsiteX54" fmla="*/ 90376 w 1307958"/>
                <a:gd name="connsiteY54" fmla="*/ 797441 h 994144"/>
                <a:gd name="connsiteX55" fmla="*/ 74428 w 1307958"/>
                <a:gd name="connsiteY55" fmla="*/ 760227 h 994144"/>
                <a:gd name="connsiteX56" fmla="*/ 69111 w 1307958"/>
                <a:gd name="connsiteY56" fmla="*/ 738962 h 994144"/>
                <a:gd name="connsiteX57" fmla="*/ 58479 w 1307958"/>
                <a:gd name="connsiteY57" fmla="*/ 707065 h 994144"/>
                <a:gd name="connsiteX58" fmla="*/ 53163 w 1307958"/>
                <a:gd name="connsiteY58" fmla="*/ 691116 h 994144"/>
                <a:gd name="connsiteX59" fmla="*/ 47846 w 1307958"/>
                <a:gd name="connsiteY59" fmla="*/ 675167 h 994144"/>
                <a:gd name="connsiteX60" fmla="*/ 37214 w 1307958"/>
                <a:gd name="connsiteY60" fmla="*/ 606055 h 994144"/>
                <a:gd name="connsiteX61" fmla="*/ 26581 w 1307958"/>
                <a:gd name="connsiteY61" fmla="*/ 574158 h 994144"/>
                <a:gd name="connsiteX62" fmla="*/ 15949 w 1307958"/>
                <a:gd name="connsiteY62" fmla="*/ 558209 h 994144"/>
                <a:gd name="connsiteX63" fmla="*/ 0 w 1307958"/>
                <a:gd name="connsiteY63" fmla="*/ 542260 h 994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307958" h="994144">
                  <a:moveTo>
                    <a:pt x="1116418" y="0"/>
                  </a:moveTo>
                  <a:cubicBezTo>
                    <a:pt x="1118220" y="225"/>
                    <a:pt x="1163550" y="3067"/>
                    <a:pt x="1174897" y="10632"/>
                  </a:cubicBezTo>
                  <a:cubicBezTo>
                    <a:pt x="1214718" y="37179"/>
                    <a:pt x="1168874" y="19257"/>
                    <a:pt x="1206795" y="31897"/>
                  </a:cubicBezTo>
                  <a:cubicBezTo>
                    <a:pt x="1216137" y="59925"/>
                    <a:pt x="1205936" y="37247"/>
                    <a:pt x="1228060" y="63795"/>
                  </a:cubicBezTo>
                  <a:cubicBezTo>
                    <a:pt x="1250211" y="90375"/>
                    <a:pt x="1225403" y="70885"/>
                    <a:pt x="1254642" y="90376"/>
                  </a:cubicBezTo>
                  <a:cubicBezTo>
                    <a:pt x="1267282" y="128299"/>
                    <a:pt x="1249359" y="82451"/>
                    <a:pt x="1275907" y="122274"/>
                  </a:cubicBezTo>
                  <a:cubicBezTo>
                    <a:pt x="1279015" y="126937"/>
                    <a:pt x="1278717" y="133211"/>
                    <a:pt x="1281223" y="138223"/>
                  </a:cubicBezTo>
                  <a:cubicBezTo>
                    <a:pt x="1284080" y="143938"/>
                    <a:pt x="1288312" y="148856"/>
                    <a:pt x="1291856" y="154172"/>
                  </a:cubicBezTo>
                  <a:cubicBezTo>
                    <a:pt x="1293628" y="159488"/>
                    <a:pt x="1294666" y="165109"/>
                    <a:pt x="1297172" y="170121"/>
                  </a:cubicBezTo>
                  <a:cubicBezTo>
                    <a:pt x="1300029" y="175836"/>
                    <a:pt x="1307500" y="179687"/>
                    <a:pt x="1307804" y="186069"/>
                  </a:cubicBezTo>
                  <a:cubicBezTo>
                    <a:pt x="1308881" y="208687"/>
                    <a:pt x="1304226" y="283706"/>
                    <a:pt x="1297172" y="318976"/>
                  </a:cubicBezTo>
                  <a:cubicBezTo>
                    <a:pt x="1296073" y="324471"/>
                    <a:pt x="1293116" y="329465"/>
                    <a:pt x="1291856" y="334925"/>
                  </a:cubicBezTo>
                  <a:cubicBezTo>
                    <a:pt x="1287792" y="352534"/>
                    <a:pt x="1285606" y="370556"/>
                    <a:pt x="1281223" y="388088"/>
                  </a:cubicBezTo>
                  <a:cubicBezTo>
                    <a:pt x="1277679" y="402265"/>
                    <a:pt x="1275211" y="416755"/>
                    <a:pt x="1270590" y="430618"/>
                  </a:cubicBezTo>
                  <a:cubicBezTo>
                    <a:pt x="1268818" y="435934"/>
                    <a:pt x="1266633" y="441130"/>
                    <a:pt x="1265274" y="446567"/>
                  </a:cubicBezTo>
                  <a:cubicBezTo>
                    <a:pt x="1263083" y="455333"/>
                    <a:pt x="1262335" y="464431"/>
                    <a:pt x="1259958" y="473148"/>
                  </a:cubicBezTo>
                  <a:cubicBezTo>
                    <a:pt x="1257009" y="483961"/>
                    <a:pt x="1252274" y="494233"/>
                    <a:pt x="1249325" y="505046"/>
                  </a:cubicBezTo>
                  <a:cubicBezTo>
                    <a:pt x="1242323" y="530719"/>
                    <a:pt x="1246231" y="537814"/>
                    <a:pt x="1233376" y="563525"/>
                  </a:cubicBezTo>
                  <a:cubicBezTo>
                    <a:pt x="1215222" y="599834"/>
                    <a:pt x="1230901" y="570675"/>
                    <a:pt x="1212111" y="600739"/>
                  </a:cubicBezTo>
                  <a:cubicBezTo>
                    <a:pt x="1209506" y="604907"/>
                    <a:pt x="1191612" y="635971"/>
                    <a:pt x="1185530" y="643269"/>
                  </a:cubicBezTo>
                  <a:cubicBezTo>
                    <a:pt x="1180717" y="649045"/>
                    <a:pt x="1174532" y="653560"/>
                    <a:pt x="1169581" y="659218"/>
                  </a:cubicBezTo>
                  <a:cubicBezTo>
                    <a:pt x="1115930" y="720534"/>
                    <a:pt x="1186809" y="647308"/>
                    <a:pt x="1116418" y="717697"/>
                  </a:cubicBezTo>
                  <a:cubicBezTo>
                    <a:pt x="1111102" y="723013"/>
                    <a:pt x="1107194" y="730284"/>
                    <a:pt x="1100469" y="733646"/>
                  </a:cubicBezTo>
                  <a:cubicBezTo>
                    <a:pt x="1093381" y="737190"/>
                    <a:pt x="1086085" y="740347"/>
                    <a:pt x="1079204" y="744279"/>
                  </a:cubicBezTo>
                  <a:cubicBezTo>
                    <a:pt x="1073657" y="747449"/>
                    <a:pt x="1068971" y="752054"/>
                    <a:pt x="1063256" y="754911"/>
                  </a:cubicBezTo>
                  <a:cubicBezTo>
                    <a:pt x="1058244" y="757417"/>
                    <a:pt x="1052623" y="758455"/>
                    <a:pt x="1047307" y="760227"/>
                  </a:cubicBezTo>
                  <a:cubicBezTo>
                    <a:pt x="1041991" y="765543"/>
                    <a:pt x="1036171" y="770400"/>
                    <a:pt x="1031358" y="776176"/>
                  </a:cubicBezTo>
                  <a:cubicBezTo>
                    <a:pt x="1027268" y="781085"/>
                    <a:pt x="1025243" y="787607"/>
                    <a:pt x="1020725" y="792125"/>
                  </a:cubicBezTo>
                  <a:cubicBezTo>
                    <a:pt x="1010419" y="802431"/>
                    <a:pt x="1001800" y="803750"/>
                    <a:pt x="988828" y="808074"/>
                  </a:cubicBezTo>
                  <a:cubicBezTo>
                    <a:pt x="981740" y="813390"/>
                    <a:pt x="974290" y="818257"/>
                    <a:pt x="967563" y="824023"/>
                  </a:cubicBezTo>
                  <a:cubicBezTo>
                    <a:pt x="947874" y="840899"/>
                    <a:pt x="957208" y="838853"/>
                    <a:pt x="935665" y="850604"/>
                  </a:cubicBezTo>
                  <a:cubicBezTo>
                    <a:pt x="921750" y="858194"/>
                    <a:pt x="907312" y="864781"/>
                    <a:pt x="893135" y="871869"/>
                  </a:cubicBezTo>
                  <a:cubicBezTo>
                    <a:pt x="886046" y="875413"/>
                    <a:pt x="879388" y="879996"/>
                    <a:pt x="871869" y="882502"/>
                  </a:cubicBezTo>
                  <a:lnTo>
                    <a:pt x="839972" y="893134"/>
                  </a:lnTo>
                  <a:cubicBezTo>
                    <a:pt x="834656" y="894906"/>
                    <a:pt x="829035" y="895945"/>
                    <a:pt x="824023" y="898451"/>
                  </a:cubicBezTo>
                  <a:cubicBezTo>
                    <a:pt x="789688" y="915617"/>
                    <a:pt x="810445" y="907162"/>
                    <a:pt x="760228" y="919716"/>
                  </a:cubicBezTo>
                  <a:lnTo>
                    <a:pt x="738963" y="925032"/>
                  </a:lnTo>
                  <a:cubicBezTo>
                    <a:pt x="728330" y="932120"/>
                    <a:pt x="719462" y="943198"/>
                    <a:pt x="707065" y="946297"/>
                  </a:cubicBezTo>
                  <a:cubicBezTo>
                    <a:pt x="692888" y="949841"/>
                    <a:pt x="678864" y="954064"/>
                    <a:pt x="664535" y="956930"/>
                  </a:cubicBezTo>
                  <a:cubicBezTo>
                    <a:pt x="655674" y="958702"/>
                    <a:pt x="646671" y="959868"/>
                    <a:pt x="637953" y="962246"/>
                  </a:cubicBezTo>
                  <a:cubicBezTo>
                    <a:pt x="627140" y="965195"/>
                    <a:pt x="616929" y="970161"/>
                    <a:pt x="606056" y="972879"/>
                  </a:cubicBezTo>
                  <a:cubicBezTo>
                    <a:pt x="595599" y="975493"/>
                    <a:pt x="584681" y="975857"/>
                    <a:pt x="574158" y="978195"/>
                  </a:cubicBezTo>
                  <a:cubicBezTo>
                    <a:pt x="568688" y="979411"/>
                    <a:pt x="563770" y="982816"/>
                    <a:pt x="558209" y="983511"/>
                  </a:cubicBezTo>
                  <a:cubicBezTo>
                    <a:pt x="535738" y="986320"/>
                    <a:pt x="419984" y="993147"/>
                    <a:pt x="404037" y="994144"/>
                  </a:cubicBezTo>
                  <a:cubicBezTo>
                    <a:pt x="361507" y="992372"/>
                    <a:pt x="318802" y="993063"/>
                    <a:pt x="276446" y="988827"/>
                  </a:cubicBezTo>
                  <a:cubicBezTo>
                    <a:pt x="265294" y="987712"/>
                    <a:pt x="244549" y="978195"/>
                    <a:pt x="244549" y="978195"/>
                  </a:cubicBezTo>
                  <a:cubicBezTo>
                    <a:pt x="239233" y="974651"/>
                    <a:pt x="234315" y="970419"/>
                    <a:pt x="228600" y="967562"/>
                  </a:cubicBezTo>
                  <a:cubicBezTo>
                    <a:pt x="223588" y="965056"/>
                    <a:pt x="216614" y="966209"/>
                    <a:pt x="212651" y="962246"/>
                  </a:cubicBezTo>
                  <a:cubicBezTo>
                    <a:pt x="208688" y="958283"/>
                    <a:pt x="210836" y="950673"/>
                    <a:pt x="207335" y="946297"/>
                  </a:cubicBezTo>
                  <a:cubicBezTo>
                    <a:pt x="199841" y="936930"/>
                    <a:pt x="185942" y="933850"/>
                    <a:pt x="175437" y="930348"/>
                  </a:cubicBezTo>
                  <a:lnTo>
                    <a:pt x="154172" y="898451"/>
                  </a:lnTo>
                  <a:cubicBezTo>
                    <a:pt x="150628" y="893135"/>
                    <a:pt x="147373" y="887614"/>
                    <a:pt x="143539" y="882502"/>
                  </a:cubicBezTo>
                  <a:cubicBezTo>
                    <a:pt x="139924" y="877681"/>
                    <a:pt x="120846" y="853065"/>
                    <a:pt x="116958" y="845288"/>
                  </a:cubicBezTo>
                  <a:cubicBezTo>
                    <a:pt x="114452" y="840276"/>
                    <a:pt x="114364" y="834238"/>
                    <a:pt x="111642" y="829339"/>
                  </a:cubicBezTo>
                  <a:cubicBezTo>
                    <a:pt x="105436" y="818168"/>
                    <a:pt x="90376" y="797441"/>
                    <a:pt x="90376" y="797441"/>
                  </a:cubicBezTo>
                  <a:cubicBezTo>
                    <a:pt x="75116" y="736399"/>
                    <a:pt x="96453" y="811619"/>
                    <a:pt x="74428" y="760227"/>
                  </a:cubicBezTo>
                  <a:cubicBezTo>
                    <a:pt x="71550" y="753511"/>
                    <a:pt x="71211" y="745960"/>
                    <a:pt x="69111" y="738962"/>
                  </a:cubicBezTo>
                  <a:cubicBezTo>
                    <a:pt x="65890" y="728227"/>
                    <a:pt x="62023" y="717697"/>
                    <a:pt x="58479" y="707065"/>
                  </a:cubicBezTo>
                  <a:lnTo>
                    <a:pt x="53163" y="691116"/>
                  </a:lnTo>
                  <a:lnTo>
                    <a:pt x="47846" y="675167"/>
                  </a:lnTo>
                  <a:cubicBezTo>
                    <a:pt x="44103" y="641482"/>
                    <a:pt x="45338" y="633134"/>
                    <a:pt x="37214" y="606055"/>
                  </a:cubicBezTo>
                  <a:cubicBezTo>
                    <a:pt x="33994" y="595320"/>
                    <a:pt x="32798" y="583483"/>
                    <a:pt x="26581" y="574158"/>
                  </a:cubicBezTo>
                  <a:cubicBezTo>
                    <a:pt x="23037" y="568842"/>
                    <a:pt x="20039" y="563117"/>
                    <a:pt x="15949" y="558209"/>
                  </a:cubicBezTo>
                  <a:cubicBezTo>
                    <a:pt x="11136" y="552433"/>
                    <a:pt x="0" y="542260"/>
                    <a:pt x="0" y="542260"/>
                  </a:cubicBezTo>
                </a:path>
              </a:pathLst>
            </a:custGeom>
            <a:noFill/>
            <a:ln w="19050" cap="rnd">
              <a:solidFill>
                <a:srgbClr val="FF6E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331843" y="3763926"/>
              <a:ext cx="52615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rgbClr val="FF6E00"/>
                  </a:solidFill>
                </a:rPr>
                <a:t>To Asia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704926" y="4422174"/>
              <a:ext cx="5261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rgbClr val="FF6E00"/>
                  </a:solidFill>
                </a:rPr>
                <a:t>To Europe</a:t>
              </a:r>
            </a:p>
          </p:txBody>
        </p:sp>
      </p:grpSp>
      <p:sp>
        <p:nvSpPr>
          <p:cNvPr id="17" name="Text Box 280"/>
          <p:cNvSpPr txBox="1">
            <a:spLocks noChangeArrowheads="1"/>
          </p:cNvSpPr>
          <p:nvPr/>
        </p:nvSpPr>
        <p:spPr bwMode="auto">
          <a:xfrm>
            <a:off x="3579379" y="3112345"/>
            <a:ext cx="2927693" cy="26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defPPr>
              <a:defRPr lang="th-TH"/>
            </a:defPPr>
            <a:lvl1pPr algn="ctr">
              <a:lnSpc>
                <a:spcPct val="80000"/>
              </a:lnSpc>
              <a:defRPr sz="900" b="1"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defRPr b="1"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b="1"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b="1"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b="1"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itchFamily="34" charset="0"/>
                <a:cs typeface="Angsana New" pitchFamily="18" charset="-34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cs typeface="+mj-cs"/>
              </a:rPr>
              <a:t>Figure 1: The Middle East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+mj-cs"/>
            </a:endParaRPr>
          </a:p>
        </p:txBody>
      </p:sp>
      <p:sp>
        <p:nvSpPr>
          <p:cNvPr id="24" name="Text Box 41"/>
          <p:cNvSpPr txBox="1">
            <a:spLocks noChangeArrowheads="1"/>
          </p:cNvSpPr>
          <p:nvPr/>
        </p:nvSpPr>
        <p:spPr bwMode="auto">
          <a:xfrm>
            <a:off x="3925776" y="6012795"/>
            <a:ext cx="1591456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defPPr>
              <a:defRPr lang="th-TH"/>
            </a:defPPr>
            <a:lvl1pPr>
              <a:defRPr sz="600">
                <a:latin typeface="Calibri" pitchFamily="34" charset="0"/>
                <a:cs typeface="Angsana New" pitchFamily="18" charset="-34"/>
              </a:defRPr>
            </a:lvl1pPr>
            <a:lvl2pPr marL="742950" indent="-285750">
              <a:defRPr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>
                <a:latin typeface="Arial" pitchFamily="34" charset="0"/>
                <a:cs typeface="Angsana New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cs typeface="+mj-cs"/>
              </a:rPr>
              <a:t>Source: Krungsri Research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771373" y="6491227"/>
            <a:ext cx="2819401" cy="223753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tIns="91440" bIns="9144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9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Five things to know about Qatar</a:t>
            </a:r>
          </a:p>
          <a:p>
            <a:pPr marL="228600" indent="-171450">
              <a:lnSpc>
                <a:spcPct val="107000"/>
              </a:lnSpc>
              <a:spcAft>
                <a:spcPts val="400"/>
              </a:spcAft>
              <a:buClr>
                <a:schemeClr val="tx1">
                  <a:lumMod val="90000"/>
                  <a:lumOff val="10000"/>
                </a:schemeClr>
              </a:buClr>
              <a:buSzPct val="80000"/>
              <a:buFont typeface="Wingdings 2" panose="05020102010507070707" pitchFamily="18" charset="2"/>
              <a:buChar char=""/>
            </a:pPr>
            <a:r>
              <a:rPr lang="en-GB" sz="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Qatar is a peninsular state with that shares a land border with Saudi Arabia</a:t>
            </a:r>
          </a:p>
          <a:p>
            <a:pPr marL="228600" indent="-171450">
              <a:lnSpc>
                <a:spcPct val="107000"/>
              </a:lnSpc>
              <a:spcAft>
                <a:spcPts val="400"/>
              </a:spcAft>
              <a:buClr>
                <a:schemeClr val="tx1">
                  <a:lumMod val="90000"/>
                  <a:lumOff val="10000"/>
                </a:schemeClr>
              </a:buClr>
              <a:buSzPct val="80000"/>
              <a:buFont typeface="Wingdings 2" panose="05020102010507070707" pitchFamily="18" charset="2"/>
              <a:buChar char=""/>
            </a:pPr>
            <a:r>
              <a:rPr lang="en-GB" sz="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Qatar has a population of 2.6 million, of which only 0.4 million are Qatari. The rest are migrant workers, mostly from India, Pakistan, the Philippines, and Africa.</a:t>
            </a:r>
          </a:p>
          <a:p>
            <a:pPr marL="228600" indent="-171450">
              <a:lnSpc>
                <a:spcPct val="107000"/>
              </a:lnSpc>
              <a:spcAft>
                <a:spcPts val="400"/>
              </a:spcAft>
              <a:buClr>
                <a:schemeClr val="tx1">
                  <a:lumMod val="90000"/>
                  <a:lumOff val="10000"/>
                </a:schemeClr>
              </a:buClr>
              <a:buSzPct val="80000"/>
              <a:buFont typeface="Wingdings 2" panose="05020102010507070707" pitchFamily="18" charset="2"/>
              <a:buChar char=""/>
            </a:pPr>
            <a:r>
              <a:rPr lang="en-GB" sz="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Qatar is the world’s top LNG exporter and has a large gas reserve. Qatar is an OPEC member with current crude production capacity of 0.65 mbpd.</a:t>
            </a:r>
          </a:p>
          <a:p>
            <a:pPr marL="228600" indent="-171450">
              <a:lnSpc>
                <a:spcPct val="107000"/>
              </a:lnSpc>
              <a:spcAft>
                <a:spcPts val="400"/>
              </a:spcAft>
              <a:buClr>
                <a:schemeClr val="tx1">
                  <a:lumMod val="90000"/>
                  <a:lumOff val="10000"/>
                </a:schemeClr>
              </a:buClr>
              <a:buSzPct val="80000"/>
              <a:buFont typeface="Wingdings 2" panose="05020102010507070707" pitchFamily="18" charset="2"/>
              <a:buChar char=""/>
            </a:pPr>
            <a:r>
              <a:rPr lang="en-GB" sz="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Qatar is a high-income country with GDP per capita at US$68,940 in 2016. </a:t>
            </a:r>
          </a:p>
          <a:p>
            <a:pPr marL="228600" indent="-171450">
              <a:lnSpc>
                <a:spcPct val="107000"/>
              </a:lnSpc>
              <a:spcAft>
                <a:spcPts val="400"/>
              </a:spcAft>
              <a:buClr>
                <a:schemeClr val="tx1">
                  <a:lumMod val="90000"/>
                  <a:lumOff val="10000"/>
                </a:schemeClr>
              </a:buClr>
              <a:buSzPct val="80000"/>
              <a:buFont typeface="Wingdings 2" panose="05020102010507070707" pitchFamily="18" charset="2"/>
              <a:buChar char=""/>
            </a:pPr>
            <a:r>
              <a:rPr lang="en-GB" sz="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Qatar’s sovereign wealth fund is worth more than US$350 billion. It is one of the largest investors in UK and Europe.</a:t>
            </a:r>
          </a:p>
        </p:txBody>
      </p:sp>
    </p:spTree>
    <p:extLst>
      <p:ext uri="{BB962C8B-B14F-4D97-AF65-F5344CB8AC3E}">
        <p14:creationId xmlns:p14="http://schemas.microsoft.com/office/powerpoint/2010/main" val="4101723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F25A9D-D658-44FC-98BD-39EEC695783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E5AA6A2-1437-47D2-87F7-328C8D6113E0}" type="slidenum">
              <a:rPr lang="th-TH" smtClean="0"/>
              <a:pPr/>
              <a:t>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122E38-00C9-4366-954C-B0B8F55C2B3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Research Intelligence | </a:t>
            </a:r>
            <a:r>
              <a:rPr lang="en-US">
                <a:solidFill>
                  <a:schemeClr val="accent5"/>
                </a:solidFill>
              </a:rPr>
              <a:t>Krungsri </a:t>
            </a:r>
            <a:r>
              <a:rPr lang="en-US">
                <a:solidFill>
                  <a:schemeClr val="tx2"/>
                </a:solidFill>
              </a:rPr>
              <a:t>Research</a:t>
            </a:r>
            <a:endParaRPr lang="th-TH" dirty="0">
              <a:solidFill>
                <a:schemeClr val="tx2"/>
              </a:solidFill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94D2A25-6D80-4C9E-92A4-1A0646C259BF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60649" y="1290117"/>
            <a:ext cx="3096344" cy="675922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indent="177800" algn="thaiDist">
              <a:buNone/>
            </a:pPr>
            <a:r>
              <a:rPr lang="th-TH" sz="1200" b="1" i="1" dirty="0">
                <a:latin typeface="Cordia New" panose="020B0304020202020204" pitchFamily="34" charset="-34"/>
                <a:cs typeface="Cordia New" panose="020B0304020202020204" pitchFamily="34" charset="-34"/>
              </a:rPr>
              <a:t>การพึ่งพาชาติอาหรับมีสัดส่วนน้อย โดยการส่งออกสินค้าของกาตาร์ไปซาอุดิอาระเบีย อียิปต์ สหรัฐอาหรับเอมิเรตส์ และบาห์เรนไม่มากนัก มีสัดส่วนเพียง 10</a:t>
            </a:r>
            <a:r>
              <a:rPr lang="en-US" sz="1200" b="1" i="1" dirty="0">
                <a:latin typeface="Cordia New" panose="020B0304020202020204" pitchFamily="34" charset="-34"/>
                <a:cs typeface="Cordia New" panose="020B0304020202020204" pitchFamily="34" charset="-34"/>
              </a:rPr>
              <a:t>%</a:t>
            </a:r>
            <a:r>
              <a:rPr lang="th-TH" sz="1200" b="1" i="1" dirty="0">
                <a:latin typeface="Cordia New" panose="020B0304020202020204" pitchFamily="34" charset="-34"/>
                <a:cs typeface="Cordia New" panose="020B0304020202020204" pitchFamily="34" charset="-34"/>
              </a:rPr>
              <a:t> ของการส่งออกรวมของกาตาร์</a:t>
            </a:r>
            <a:r>
              <a:rPr lang="th-TH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 ขณะที่การส่งออกส่วนใหญ่ไปยังเอเชียสัดส่วนถึง </a:t>
            </a:r>
            <a:r>
              <a:rPr lang="en-US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75%</a:t>
            </a:r>
            <a:r>
              <a:rPr lang="th-TH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 อย่างไรก็ตาม กาตาร์นำเข้าสินค้าจากสี่ประเทศอาหรับนี้ถึง 20</a:t>
            </a:r>
            <a:r>
              <a:rPr lang="en-US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%</a:t>
            </a:r>
            <a:r>
              <a:rPr lang="th-TH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 ของการนำเข้าทั้งหมด โดยสหรัฐอาหรับเอมิเรตส์เป็นประเทศคู่ค้าสำคัญ คิดเป็น 9.1</a:t>
            </a:r>
            <a:r>
              <a:rPr lang="en-US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%</a:t>
            </a:r>
            <a:r>
              <a:rPr lang="th-TH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 ของการนำเข้าทั้งหมดและ 6.8</a:t>
            </a:r>
            <a:r>
              <a:rPr lang="en-US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%</a:t>
            </a:r>
            <a:r>
              <a:rPr lang="th-TH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 ของการส่งออกทั้งหมดของกาตาร์</a:t>
            </a:r>
          </a:p>
          <a:p>
            <a:pPr marL="0" indent="177800" algn="thaiDist">
              <a:buNone/>
            </a:pPr>
            <a:r>
              <a:rPr lang="th-TH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อย่างไรก็ตาม สินค้าที่จำเป็นหลายชนิดของกาตาร์นำเข้าหรือขนส่งผ่านกลุ่มประเทศอาหรับ เช่น อาหารเครื่องดื่ม รวมทั้งวัตถุดิบ ดังนั้น </a:t>
            </a:r>
            <a:r>
              <a:rPr lang="th-TH" sz="1200" b="1" i="1" dirty="0">
                <a:latin typeface="Cordia New" panose="020B0304020202020204" pitchFamily="34" charset="-34"/>
                <a:cs typeface="Cordia New" panose="020B0304020202020204" pitchFamily="34" charset="-34"/>
              </a:rPr>
              <a:t>การถูกตัดเส้นทางขนส่งจะมีผลทำให้ราคาสินค้านำเข้าและระดับราคาสินค้าโดยรวมขยับสูงขึ้น</a:t>
            </a:r>
            <a:endParaRPr lang="en-US" sz="1200" i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177800" algn="thaiDist">
              <a:buNone/>
            </a:pPr>
            <a:r>
              <a:rPr lang="th-TH" sz="1200" b="1" i="1" dirty="0">
                <a:latin typeface="Cordia New" panose="020B0304020202020204" pitchFamily="34" charset="-34"/>
                <a:cs typeface="Cordia New" panose="020B0304020202020204" pitchFamily="34" charset="-34"/>
              </a:rPr>
              <a:t>ภาคท่องเที่ยวและสายการบินจะได้รับผลกระทบจากการหายไปของนักท่องเที่ยวชาติอาหรับ</a:t>
            </a:r>
            <a:r>
              <a:rPr lang="th-TH" sz="1200" i="1" dirty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ซึ่งมีสัดส่วน 50</a:t>
            </a:r>
            <a:r>
              <a:rPr lang="en-US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%</a:t>
            </a:r>
            <a:r>
              <a:rPr lang="th-TH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 ของนักท่องเที่ยวต่างชาติทั้งหมดที่เดินทางมายังกาตาร์ การตัดความสัมพันธ์ทางการทูตของหลายชาติในตะวันออกกลางและการยกเลิกเที่ยวบินจึงกระทบต่อภาคท่องเที่ยว และสายการบินของกาตาร์อย่างรุนแรง อย่างไรก็ตาม รายได้จากภาคท่องเที่ยวของกาตาร์มีสัดส่วนน้อยเมื่อเทียบกับขนาดเศรษฐกิจของประเทศ</a:t>
            </a:r>
            <a:endParaRPr lang="en-US" sz="12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177800" algn="thaiDist">
              <a:buNone/>
            </a:pPr>
            <a:r>
              <a:rPr lang="th-TH" sz="1200" b="1" i="1" dirty="0">
                <a:latin typeface="Cordia New" panose="020B0304020202020204" pitchFamily="34" charset="-34"/>
                <a:cs typeface="Cordia New" panose="020B0304020202020204" pitchFamily="34" charset="-34"/>
              </a:rPr>
              <a:t>ตลาดการเงินได้รับผลกระทบในวงแคบ เนื่องจากจากการที่นักลงทุนในตลาดหลักทรัพย์กว่า 90</a:t>
            </a:r>
            <a:r>
              <a:rPr lang="en-US" sz="1200" b="1" i="1" dirty="0">
                <a:latin typeface="Cordia New" panose="020B0304020202020204" pitchFamily="34" charset="-34"/>
                <a:cs typeface="Cordia New" panose="020B0304020202020204" pitchFamily="34" charset="-34"/>
              </a:rPr>
              <a:t>% </a:t>
            </a:r>
            <a:r>
              <a:rPr lang="th-TH" sz="1200" b="1" i="1" dirty="0">
                <a:latin typeface="Cordia New" panose="020B0304020202020204" pitchFamily="34" charset="-34"/>
                <a:cs typeface="Cordia New" panose="020B0304020202020204" pitchFamily="34" charset="-34"/>
              </a:rPr>
              <a:t>เป็นนักลงทุนในประเทศ </a:t>
            </a:r>
            <a:r>
              <a:rPr lang="en-US" sz="1200" i="1" dirty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1200" i="1" dirty="0">
                <a:latin typeface="Cordia New" panose="020B0304020202020204" pitchFamily="34" charset="-34"/>
                <a:cs typeface="Cordia New" panose="020B0304020202020204" pitchFamily="34" charset="-34"/>
              </a:rPr>
              <a:t>ขณะที่ชาติ</a:t>
            </a:r>
            <a:r>
              <a:rPr lang="th-TH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อาหรับมีสัดส่วนการลงทุนเพียง </a:t>
            </a:r>
            <a:r>
              <a:rPr lang="en-US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1%</a:t>
            </a:r>
            <a:r>
              <a:rPr lang="th-TH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 ของมูลค่าการลงทุนในตลาดหลักทรัพย์ของกาตาร์ </a:t>
            </a:r>
            <a:r>
              <a:rPr lang="th-TH" sz="1200" b="1" i="1" dirty="0">
                <a:latin typeface="Cordia New" panose="020B0304020202020204" pitchFamily="34" charset="-34"/>
                <a:cs typeface="Cordia New" panose="020B0304020202020204" pitchFamily="34" charset="-34"/>
              </a:rPr>
              <a:t>อีกทั้งกาตาร์ยังมีเงินกองทุน</a:t>
            </a:r>
            <a:r>
              <a:rPr lang="en-US" sz="1200" b="1" i="1" dirty="0">
                <a:latin typeface="Cordia New" panose="020B0304020202020204" pitchFamily="34" charset="-34"/>
                <a:cs typeface="Cordia New" panose="020B0304020202020204" pitchFamily="34" charset="-34"/>
              </a:rPr>
              <a:t> sovereign wealth fund </a:t>
            </a:r>
            <a:r>
              <a:rPr lang="th-TH" sz="1200" b="1" i="1" dirty="0">
                <a:latin typeface="Cordia New" panose="020B0304020202020204" pitchFamily="34" charset="-34"/>
                <a:cs typeface="Cordia New" panose="020B0304020202020204" pitchFamily="34" charset="-34"/>
              </a:rPr>
              <a:t>ขนาดใหญ่ จึงช่วยจำกัดผลกระทบต่อภาคการเงินของกาตาร์</a:t>
            </a:r>
            <a:endParaRPr lang="en-US" sz="1200" i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 algn="thaiDist">
              <a:spcBef>
                <a:spcPts val="1200"/>
              </a:spcBef>
              <a:buNone/>
            </a:pPr>
            <a:r>
              <a:rPr lang="th-TH" sz="1300" b="1" i="1" dirty="0">
                <a:solidFill>
                  <a:srgbClr val="FF6E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ความสัมพันธ์ที่มีความซับซ้อนมีผลให้การแก้ปัญหาช้า แต่อาจช่วยป้องกันไม่ให้ปัญหาบานปลาย</a:t>
            </a:r>
          </a:p>
          <a:p>
            <a:pPr marL="0" indent="177800" algn="thaiDist">
              <a:spcBef>
                <a:spcPts val="600"/>
              </a:spcBef>
              <a:buNone/>
            </a:pPr>
            <a:r>
              <a:rPr lang="th-TH" sz="1200" b="1" i="1" dirty="0">
                <a:latin typeface="Cordia New" panose="020B0304020202020204" pitchFamily="34" charset="-34"/>
                <a:cs typeface="Cordia New" panose="020B0304020202020204" pitchFamily="34" charset="-34"/>
              </a:rPr>
              <a:t>วิกฤตการทูตในกาตาร์มีความซับซ้อนกว่าในกรณีของเหตุการณ์ที่เกิดขึ้นในประเทศซีเรียพอสมควร</a:t>
            </a:r>
            <a:r>
              <a:rPr lang="th-TH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 ทั้งนี้ แม้ซาอุดิอาระเบียจะตัดความสัมพันธ์กับกาตาร์ภายหลังกล่าวหาว่ากาตาร์ให้การสนับสนุนอิหร่าน แต่สหรัฐฯ ซึ่งมีความสัมพันธ์อันดีกับซาอุดิอาระเบียมีฐานทัพในกาตาร์ เป็นฐานทัพที่ใหญ่ที่สุดของสหรัฐฯ ในตะวันออกกลาง ขณะที่รัสเซียซึ่งไม่มีความสัมพันธ์ใกล้ชิดกับกาตาร์กลับให้การสนับสนุนอิหร่าน ความซับซ้อนของความสัมพันธ์ในปัจจุบันจะช่วยให้เกิดการคานอำนาจและป้องกันไม่ให้สถานการณ์เลวร้ายลง</a:t>
            </a:r>
            <a:endParaRPr lang="en-US" sz="1200" i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4" name="Text Box 280">
            <a:extLst>
              <a:ext uri="{FF2B5EF4-FFF2-40B4-BE49-F238E27FC236}">
                <a16:creationId xmlns:a16="http://schemas.microsoft.com/office/drawing/2014/main" id="{7C56C240-BAB0-44BD-A418-F02743920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6190" y="4051437"/>
            <a:ext cx="2927693" cy="26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defPPr>
              <a:defRPr lang="th-TH"/>
            </a:defPPr>
            <a:lvl1pPr algn="ctr">
              <a:lnSpc>
                <a:spcPct val="80000"/>
              </a:lnSpc>
              <a:defRPr sz="900" b="1"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defRPr b="1"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b="1"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b="1"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b="1"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itchFamily="34" charset="0"/>
                <a:cs typeface="Angsana New" pitchFamily="18" charset="-34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srgbClr val="080808"/>
                </a:solidFill>
                <a:cs typeface="+mj-cs"/>
              </a:rPr>
              <a:t>Figure 3: The Relation between Countries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cs typeface="+mj-cs"/>
            </a:endParaRPr>
          </a:p>
        </p:txBody>
      </p:sp>
      <p:sp>
        <p:nvSpPr>
          <p:cNvPr id="25" name="Text Box 41">
            <a:extLst>
              <a:ext uri="{FF2B5EF4-FFF2-40B4-BE49-F238E27FC236}">
                <a16:creationId xmlns:a16="http://schemas.microsoft.com/office/drawing/2014/main" id="{9D756A55-3EDE-46F6-97FE-494C61FDD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042" y="6167844"/>
            <a:ext cx="27694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defPPr>
              <a:defRPr lang="th-TH"/>
            </a:defPPr>
            <a:lvl1pPr>
              <a:defRPr sz="600">
                <a:latin typeface="Calibri" pitchFamily="34" charset="0"/>
                <a:cs typeface="Angsana New" pitchFamily="18" charset="-34"/>
              </a:defRPr>
            </a:lvl1pPr>
            <a:lvl2pPr marL="742950" indent="-285750">
              <a:defRPr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>
                <a:latin typeface="Arial" pitchFamily="34" charset="0"/>
                <a:cs typeface="Angsana New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9pPr>
          </a:lstStyle>
          <a:p>
            <a:pPr lvl="0">
              <a:defRPr/>
            </a:pPr>
            <a:r>
              <a:rPr lang="en-GB" kern="0" dirty="0">
                <a:solidFill>
                  <a:srgbClr val="080808"/>
                </a:solidFill>
                <a:cs typeface="+mj-cs"/>
              </a:rPr>
              <a:t>Source: Krungsri Research</a:t>
            </a:r>
          </a:p>
          <a:p>
            <a:pPr lvl="0">
              <a:defRPr/>
            </a:pPr>
            <a:r>
              <a:rPr lang="en-GB" kern="0" dirty="0">
                <a:solidFill>
                  <a:srgbClr val="080808"/>
                </a:solidFill>
                <a:cs typeface="+mj-cs"/>
              </a:rPr>
              <a:t>Note: green arrow denotes strong tie between two countries</a:t>
            </a:r>
          </a:p>
          <a:p>
            <a:pPr lvl="0">
              <a:defRPr/>
            </a:pPr>
            <a:r>
              <a:rPr lang="en-GB" kern="0" dirty="0">
                <a:solidFill>
                  <a:srgbClr val="080808"/>
                </a:solidFill>
                <a:cs typeface="+mj-cs"/>
              </a:rPr>
              <a:t>           red arrow denotes fragile tie between two countries</a:t>
            </a:r>
          </a:p>
          <a:p>
            <a:pPr lvl="0">
              <a:defRPr/>
            </a:pPr>
            <a:r>
              <a:rPr lang="en-GB" kern="0" dirty="0">
                <a:solidFill>
                  <a:srgbClr val="080808"/>
                </a:solidFill>
                <a:cs typeface="+mj-cs"/>
              </a:rPr>
              <a:t>           grey arrow denotes unknown tie between two countries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C3A1887-CADF-4886-AD97-50824E142771}"/>
              </a:ext>
            </a:extLst>
          </p:cNvPr>
          <p:cNvSpPr txBox="1"/>
          <p:nvPr/>
        </p:nvSpPr>
        <p:spPr>
          <a:xfrm>
            <a:off x="4827262" y="5086564"/>
            <a:ext cx="7855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Qatar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638432-3341-4DF7-9B77-6199A5218B17}"/>
              </a:ext>
            </a:extLst>
          </p:cNvPr>
          <p:cNvSpPr txBox="1"/>
          <p:nvPr/>
        </p:nvSpPr>
        <p:spPr>
          <a:xfrm>
            <a:off x="5955819" y="5112104"/>
            <a:ext cx="7855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Calibri" panose="020F0502020204030204" pitchFamily="34" charset="0"/>
                <a:cs typeface="Calibri" panose="020F0502020204030204" pitchFamily="34" charset="0"/>
              </a:rPr>
              <a:t>Iran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675754F-D2EB-47E0-9DCB-0A2F9152CAAA}"/>
              </a:ext>
            </a:extLst>
          </p:cNvPr>
          <p:cNvSpPr txBox="1"/>
          <p:nvPr/>
        </p:nvSpPr>
        <p:spPr>
          <a:xfrm>
            <a:off x="3739628" y="5110772"/>
            <a:ext cx="7855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Calibri" panose="020F0502020204030204" pitchFamily="34" charset="0"/>
                <a:cs typeface="Calibri" panose="020F0502020204030204" pitchFamily="34" charset="0"/>
              </a:rPr>
              <a:t>Saudi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3E62748-96A8-4CC7-A764-F3DC47C4CEE1}"/>
              </a:ext>
            </a:extLst>
          </p:cNvPr>
          <p:cNvSpPr txBox="1"/>
          <p:nvPr/>
        </p:nvSpPr>
        <p:spPr>
          <a:xfrm>
            <a:off x="4827262" y="4417793"/>
            <a:ext cx="7855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Calibri" panose="020F0502020204030204" pitchFamily="34" charset="0"/>
                <a:cs typeface="Calibri" panose="020F0502020204030204" pitchFamily="34" charset="0"/>
              </a:rPr>
              <a:t>Russia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7BFF0A6-C5B3-4E90-9FB3-DE255A9ABB80}"/>
              </a:ext>
            </a:extLst>
          </p:cNvPr>
          <p:cNvSpPr txBox="1"/>
          <p:nvPr/>
        </p:nvSpPr>
        <p:spPr>
          <a:xfrm>
            <a:off x="4827262" y="5827493"/>
            <a:ext cx="7855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Calibri" panose="020F0502020204030204" pitchFamily="34" charset="0"/>
                <a:cs typeface="Calibri" panose="020F0502020204030204" pitchFamily="34" charset="0"/>
              </a:rPr>
              <a:t>US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B307EFD-3F89-4E1F-8B6F-4BF613AC7153}"/>
              </a:ext>
            </a:extLst>
          </p:cNvPr>
          <p:cNvCxnSpPr>
            <a:cxnSpLocks/>
          </p:cNvCxnSpPr>
          <p:nvPr/>
        </p:nvCxnSpPr>
        <p:spPr>
          <a:xfrm flipV="1">
            <a:off x="5527000" y="5417204"/>
            <a:ext cx="716851" cy="381000"/>
          </a:xfrm>
          <a:prstGeom prst="straightConnector1">
            <a:avLst/>
          </a:prstGeom>
          <a:ln w="28575">
            <a:solidFill>
              <a:srgbClr val="C00000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E08FD49-E95E-42BF-A072-2857B88D3A72}"/>
              </a:ext>
            </a:extLst>
          </p:cNvPr>
          <p:cNvCxnSpPr>
            <a:cxnSpLocks/>
          </p:cNvCxnSpPr>
          <p:nvPr/>
        </p:nvCxnSpPr>
        <p:spPr>
          <a:xfrm>
            <a:off x="5220036" y="4664014"/>
            <a:ext cx="0" cy="446759"/>
          </a:xfrm>
          <a:prstGeom prst="straightConnector1">
            <a:avLst/>
          </a:prstGeom>
          <a:ln w="28575">
            <a:solidFill>
              <a:srgbClr val="C00000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495853F-F18A-4A87-B7B8-0A63F37AC87D}"/>
              </a:ext>
            </a:extLst>
          </p:cNvPr>
          <p:cNvCxnSpPr/>
          <p:nvPr/>
        </p:nvCxnSpPr>
        <p:spPr>
          <a:xfrm>
            <a:off x="4338545" y="5241256"/>
            <a:ext cx="609600" cy="0"/>
          </a:xfrm>
          <a:prstGeom prst="straightConnector1">
            <a:avLst/>
          </a:prstGeom>
          <a:ln w="28575">
            <a:solidFill>
              <a:srgbClr val="C00000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AC03248-EDB2-4AEB-A7C9-847A1725BE9F}"/>
              </a:ext>
            </a:extLst>
          </p:cNvPr>
          <p:cNvCxnSpPr>
            <a:cxnSpLocks/>
          </p:cNvCxnSpPr>
          <p:nvPr/>
        </p:nvCxnSpPr>
        <p:spPr>
          <a:xfrm>
            <a:off x="5220036" y="5356993"/>
            <a:ext cx="1" cy="470500"/>
          </a:xfrm>
          <a:prstGeom prst="straightConnector1">
            <a:avLst/>
          </a:prstGeom>
          <a:ln w="28575">
            <a:solidFill>
              <a:srgbClr val="669900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DA52AD5-71E6-4819-B944-67B8426AAD8A}"/>
              </a:ext>
            </a:extLst>
          </p:cNvPr>
          <p:cNvCxnSpPr/>
          <p:nvPr/>
        </p:nvCxnSpPr>
        <p:spPr>
          <a:xfrm>
            <a:off x="5523771" y="5241256"/>
            <a:ext cx="609600" cy="0"/>
          </a:xfrm>
          <a:prstGeom prst="straightConnector1">
            <a:avLst/>
          </a:prstGeom>
          <a:ln w="28575">
            <a:solidFill>
              <a:srgbClr val="669900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633E4AA-E5B9-487D-A7AD-55BB8BFDFCFD}"/>
              </a:ext>
            </a:extLst>
          </p:cNvPr>
          <p:cNvCxnSpPr>
            <a:cxnSpLocks/>
          </p:cNvCxnSpPr>
          <p:nvPr/>
        </p:nvCxnSpPr>
        <p:spPr>
          <a:xfrm>
            <a:off x="4214611" y="5417204"/>
            <a:ext cx="733534" cy="410289"/>
          </a:xfrm>
          <a:prstGeom prst="straightConnector1">
            <a:avLst/>
          </a:prstGeom>
          <a:ln w="28575">
            <a:solidFill>
              <a:srgbClr val="669900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AB89672-7C8D-4A85-80BA-B2D19DBA7C2F}"/>
              </a:ext>
            </a:extLst>
          </p:cNvPr>
          <p:cNvCxnSpPr>
            <a:cxnSpLocks/>
          </p:cNvCxnSpPr>
          <p:nvPr/>
        </p:nvCxnSpPr>
        <p:spPr>
          <a:xfrm>
            <a:off x="5514802" y="4645179"/>
            <a:ext cx="739426" cy="465593"/>
          </a:xfrm>
          <a:prstGeom prst="straightConnector1">
            <a:avLst/>
          </a:prstGeom>
          <a:ln w="28575">
            <a:solidFill>
              <a:srgbClr val="669900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C65D84E-4851-4013-8DFB-5111104800FA}"/>
              </a:ext>
            </a:extLst>
          </p:cNvPr>
          <p:cNvCxnSpPr>
            <a:cxnSpLocks/>
          </p:cNvCxnSpPr>
          <p:nvPr/>
        </p:nvCxnSpPr>
        <p:spPr>
          <a:xfrm flipV="1">
            <a:off x="4158076" y="4645179"/>
            <a:ext cx="790069" cy="448593"/>
          </a:xfrm>
          <a:prstGeom prst="straightConnector1">
            <a:avLst/>
          </a:prstGeom>
          <a:ln w="28575">
            <a:solidFill>
              <a:schemeClr val="tx1">
                <a:lumMod val="25000"/>
                <a:lumOff val="75000"/>
              </a:schemeClr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280">
            <a:extLst>
              <a:ext uri="{FF2B5EF4-FFF2-40B4-BE49-F238E27FC236}">
                <a16:creationId xmlns:a16="http://schemas.microsoft.com/office/drawing/2014/main" id="{225E49E3-B018-4299-B5C8-7838BEA10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1690" y="1232967"/>
            <a:ext cx="2791193" cy="26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defPPr>
              <a:defRPr lang="th-TH"/>
            </a:defPPr>
            <a:lvl1pPr algn="ctr">
              <a:lnSpc>
                <a:spcPct val="80000"/>
              </a:lnSpc>
              <a:defRPr sz="900" b="1"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defRPr b="1"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b="1"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b="1"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b="1"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itchFamily="34" charset="0"/>
                <a:cs typeface="Angsana New" pitchFamily="18" charset="-34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srgbClr val="080808"/>
                </a:solidFill>
                <a:cs typeface="+mj-cs"/>
              </a:rPr>
              <a:t>Figure 2: Qatar Trade by Market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cs typeface="+mj-cs"/>
            </a:endParaRPr>
          </a:p>
        </p:txBody>
      </p:sp>
      <p:graphicFrame>
        <p:nvGraphicFramePr>
          <p:cNvPr id="43" name="Chart 42">
            <a:extLst>
              <a:ext uri="{FF2B5EF4-FFF2-40B4-BE49-F238E27FC236}">
                <a16:creationId xmlns:a16="http://schemas.microsoft.com/office/drawing/2014/main" id="{257AE5D4-2923-4728-9FF0-7DAC6DE7D2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5009876"/>
              </p:ext>
            </p:extLst>
          </p:nvPr>
        </p:nvGraphicFramePr>
        <p:xfrm>
          <a:off x="3823823" y="1749905"/>
          <a:ext cx="2792426" cy="1857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" name="Text Box 41">
            <a:extLst>
              <a:ext uri="{FF2B5EF4-FFF2-40B4-BE49-F238E27FC236}">
                <a16:creationId xmlns:a16="http://schemas.microsoft.com/office/drawing/2014/main" id="{569E39B0-70F8-43BA-BB99-2463482B4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042" y="3621141"/>
            <a:ext cx="1591456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defPPr>
              <a:defRPr lang="th-TH"/>
            </a:defPPr>
            <a:lvl1pPr>
              <a:defRPr sz="600">
                <a:latin typeface="Calibri" pitchFamily="34" charset="0"/>
                <a:cs typeface="Angsana New" pitchFamily="18" charset="-34"/>
              </a:defRPr>
            </a:lvl1pPr>
            <a:lvl2pPr marL="742950" indent="-285750">
              <a:defRPr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>
                <a:latin typeface="Arial" pitchFamily="34" charset="0"/>
                <a:cs typeface="Angsana New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cs typeface="+mj-cs"/>
              </a:rPr>
              <a:t>Source: </a:t>
            </a:r>
            <a:r>
              <a:rPr lang="en-US" kern="0" dirty="0">
                <a:solidFill>
                  <a:srgbClr val="080808"/>
                </a:solidFill>
                <a:cs typeface="+mj-cs"/>
              </a:rPr>
              <a:t>CEIC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cs typeface="+mj-cs"/>
            </a:endParaRPr>
          </a:p>
        </p:txBody>
      </p:sp>
      <p:sp>
        <p:nvSpPr>
          <p:cNvPr id="45" name="Text Box 41">
            <a:extLst>
              <a:ext uri="{FF2B5EF4-FFF2-40B4-BE49-F238E27FC236}">
                <a16:creationId xmlns:a16="http://schemas.microsoft.com/office/drawing/2014/main" id="{5A39FBC3-700B-4EFC-9D67-737DB79DE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3539" y="1640632"/>
            <a:ext cx="62011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defPPr>
              <a:defRPr lang="th-TH"/>
            </a:defPPr>
            <a:lvl1pPr>
              <a:defRPr sz="600">
                <a:latin typeface="Calibri" pitchFamily="34" charset="0"/>
                <a:cs typeface="Angsana New" pitchFamily="18" charset="-34"/>
              </a:defRPr>
            </a:lvl1pPr>
            <a:lvl2pPr marL="742950" indent="-285750">
              <a:defRPr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>
                <a:latin typeface="Arial" pitchFamily="34" charset="0"/>
                <a:cs typeface="Angsana New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libri" pitchFamily="34" charset="0"/>
                <a:cs typeface="+mj-cs"/>
              </a:rPr>
              <a:t>USD billion</a:t>
            </a:r>
          </a:p>
        </p:txBody>
      </p:sp>
      <p:sp>
        <p:nvSpPr>
          <p:cNvPr id="46" name="Text Box 41">
            <a:extLst>
              <a:ext uri="{FF2B5EF4-FFF2-40B4-BE49-F238E27FC236}">
                <a16:creationId xmlns:a16="http://schemas.microsoft.com/office/drawing/2014/main" id="{B8CBB15C-46D0-4E5D-AB28-916DB63F3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9010" y="1858084"/>
            <a:ext cx="10507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defPPr>
              <a:defRPr lang="th-TH"/>
            </a:defPPr>
            <a:lvl1pPr>
              <a:defRPr sz="600">
                <a:latin typeface="Calibri" pitchFamily="34" charset="0"/>
                <a:cs typeface="Angsana New" pitchFamily="18" charset="-34"/>
              </a:defRPr>
            </a:lvl1pPr>
            <a:lvl2pPr marL="742950" indent="-285750">
              <a:defRPr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>
                <a:latin typeface="Arial" pitchFamily="34" charset="0"/>
                <a:cs typeface="Angsana New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0" dirty="0">
                <a:solidFill>
                  <a:srgbClr val="080808"/>
                </a:solidFill>
                <a:cs typeface="+mj-cs"/>
              </a:rPr>
              <a:t>Exports = $54.95 </a:t>
            </a:r>
            <a:r>
              <a:rPr lang="en-US" sz="800" kern="0" dirty="0" err="1">
                <a:solidFill>
                  <a:srgbClr val="080808"/>
                </a:solidFill>
                <a:cs typeface="+mj-cs"/>
              </a:rPr>
              <a:t>bn</a:t>
            </a:r>
            <a:endParaRPr lang="en-US" sz="800" kern="0" dirty="0">
              <a:solidFill>
                <a:srgbClr val="080808"/>
              </a:solidFill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libri" pitchFamily="34" charset="0"/>
                <a:cs typeface="+mj-cs"/>
              </a:rPr>
              <a:t>Imports = $32.06 </a:t>
            </a:r>
            <a:r>
              <a:rPr kumimoji="0" lang="en-US" sz="800" b="0" i="0" u="none" strike="noStrike" kern="0" cap="none" spc="0" normalizeH="0" baseline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libri" pitchFamily="34" charset="0"/>
                <a:cs typeface="+mj-cs"/>
              </a:rPr>
              <a:t>bn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Calibri" pitchFamily="34" charset="0"/>
              <a:cs typeface="+mj-cs"/>
            </a:endParaRPr>
          </a:p>
        </p:txBody>
      </p:sp>
      <p:sp>
        <p:nvSpPr>
          <p:cNvPr id="26" name="Content Placeholder 4">
            <a:extLst>
              <a:ext uri="{FF2B5EF4-FFF2-40B4-BE49-F238E27FC236}">
                <a16:creationId xmlns:a16="http://schemas.microsoft.com/office/drawing/2014/main" id="{094D2A25-6D80-4C9E-92A4-1A0646C259BF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62055" y="7590000"/>
            <a:ext cx="6399171" cy="158965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indent="177800" algn="thaiDist">
              <a:spcBef>
                <a:spcPts val="1200"/>
              </a:spcBef>
              <a:buNone/>
            </a:pPr>
            <a:r>
              <a:rPr lang="th-TH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นอกจากนี้ สหรัฐอาหรับเอมิเรตส์ซึ่งตัดความสัมพันธ์ทางการทูตกับกาตาร์ยังพึ่งพิงก๊าซธรรมชาติจากกาตาร์ในสัดส่วนสูง โดยกาตาร์ส่งออกก๊าซธรรมชาติผ่านท่อส่งก๊าซ </a:t>
            </a:r>
            <a:r>
              <a:rPr lang="en-US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Dolphin Energy’s Pipeline </a:t>
            </a:r>
            <a:r>
              <a:rPr lang="th-TH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(โครงการร่วมของกาตาร์ สหรัฐอาหรับเอมิเรตส์ และโอมาน) คิดเป็น 30-40</a:t>
            </a:r>
            <a:r>
              <a:rPr lang="en-US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%</a:t>
            </a:r>
            <a:r>
              <a:rPr lang="th-TH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 ของความต้องการใช้ก๊าซธรรมชาติทั้งหมดของสหรัฐอาหรับเอมิเรตส์</a:t>
            </a:r>
            <a:r>
              <a:rPr lang="th-TH" sz="1200" i="1" dirty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1200" b="1" i="1" dirty="0">
                <a:latin typeface="Cordia New" panose="020B0304020202020204" pitchFamily="34" charset="-34"/>
                <a:cs typeface="Cordia New" panose="020B0304020202020204" pitchFamily="34" charset="-34"/>
              </a:rPr>
              <a:t>จากความสัมพันธ์ระหว่างประเทศที่ซับซ้อนข้างต้นอาจทำให้การผ่อนคลายปัญหาความตึงเครียดทำได้ยากและอาจใช้เวลานานขึ้น แต่จะช่วยป้องกันไม่ให้สถานการณ์เลวร้ายมากขึ้น</a:t>
            </a:r>
            <a:endParaRPr lang="en-US" sz="1200" i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177800" algn="thaiDist">
              <a:buNone/>
            </a:pPr>
            <a:r>
              <a:rPr lang="th-TH" sz="1200" b="1" i="1" dirty="0">
                <a:latin typeface="Cordia New" panose="020B0304020202020204" pitchFamily="34" charset="-34"/>
                <a:cs typeface="Cordia New" panose="020B0304020202020204" pitchFamily="34" charset="-34"/>
              </a:rPr>
              <a:t>จากที่กล่าวมา สถานการณ์ยังคงมีความเปราะบางอยู่มาก และยังมีความเป็นไปได้อยู่ที่สถานการณ์อาจเลวร้ายกว่าคาด แม้จะมีโอกาสเกิดไม่มากนัก จุดเปลี่ยนที่สำคัญ คือ ความสัมพันธ์ระหว่างกาตาร์และสหรัฐฯ รวมถึงความสัมพันธ์ระหว่างกาตาร์และรัสเซีย ซึ่งหากความสัมพันธ์ทั้งสองอ่อนแอลง อาจทำให้ความตึงเครียดในภูมิภาครุนแรงขึ้นจนกลายเป็นชนวนสู่สงครามตัวแทนระหว่างสองขั้วอำนาจ</a:t>
            </a:r>
            <a:endParaRPr lang="en-US" sz="1200" i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72846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E5AA6A2-1437-47D2-87F7-328C8D6113E0}" type="slidenum">
              <a:rPr lang="th-TH" smtClean="0"/>
              <a:pPr/>
              <a:t>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Research Intelligence | </a:t>
            </a:r>
            <a:r>
              <a:rPr lang="en-US">
                <a:solidFill>
                  <a:schemeClr val="accent5"/>
                </a:solidFill>
              </a:rPr>
              <a:t>Krungsri </a:t>
            </a:r>
            <a:r>
              <a:rPr lang="en-US">
                <a:solidFill>
                  <a:schemeClr val="tx2"/>
                </a:solidFill>
              </a:rPr>
              <a:t>Research</a:t>
            </a:r>
            <a:endParaRPr lang="th-TH" dirty="0">
              <a:solidFill>
                <a:schemeClr val="tx2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5017411" y="2219149"/>
            <a:ext cx="780871" cy="32010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Box 280"/>
          <p:cNvSpPr txBox="1">
            <a:spLocks noChangeArrowheads="1"/>
          </p:cNvSpPr>
          <p:nvPr/>
        </p:nvSpPr>
        <p:spPr bwMode="auto">
          <a:xfrm>
            <a:off x="3860159" y="1280592"/>
            <a:ext cx="2834725" cy="26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defPPr>
              <a:defRPr lang="th-TH"/>
            </a:defPPr>
            <a:lvl1pPr algn="ctr">
              <a:lnSpc>
                <a:spcPct val="80000"/>
              </a:lnSpc>
              <a:defRPr sz="900" b="1"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defRPr b="1"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b="1"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b="1"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b="1"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itchFamily="34" charset="0"/>
                <a:cs typeface="Angsana New" pitchFamily="18" charset="-34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srgbClr val="080808"/>
                </a:solidFill>
                <a:cs typeface="+mj-cs"/>
              </a:rPr>
              <a:t>Figure 4: Gas Flows from Qatar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cs typeface="+mj-cs"/>
            </a:endParaRPr>
          </a:p>
        </p:txBody>
      </p:sp>
      <p:sp>
        <p:nvSpPr>
          <p:cNvPr id="27" name="Text Box 41"/>
          <p:cNvSpPr txBox="1">
            <a:spLocks noChangeArrowheads="1"/>
          </p:cNvSpPr>
          <p:nvPr/>
        </p:nvSpPr>
        <p:spPr bwMode="auto">
          <a:xfrm>
            <a:off x="4196185" y="3211126"/>
            <a:ext cx="1591456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defPPr>
              <a:defRPr lang="th-TH"/>
            </a:defPPr>
            <a:lvl1pPr>
              <a:defRPr sz="600">
                <a:latin typeface="Calibri" pitchFamily="34" charset="0"/>
                <a:cs typeface="Angsana New" pitchFamily="18" charset="-34"/>
              </a:defRPr>
            </a:lvl1pPr>
            <a:lvl2pPr marL="742950" indent="-285750">
              <a:defRPr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>
                <a:latin typeface="Arial" pitchFamily="34" charset="0"/>
                <a:cs typeface="Angsana New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libri" pitchFamily="34" charset="0"/>
                <a:cs typeface="+mj-cs"/>
              </a:rPr>
              <a:t>Source: Krungsri Research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12733" y="2256094"/>
            <a:ext cx="7855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Calibri" panose="020F0502020204030204" pitchFamily="34" charset="0"/>
                <a:cs typeface="Calibri" panose="020F0502020204030204" pitchFamily="34" charset="0"/>
              </a:rPr>
              <a:t>Qatar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934411" y="2256093"/>
            <a:ext cx="7855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Calibri" panose="020F0502020204030204" pitchFamily="34" charset="0"/>
                <a:cs typeface="Calibri" panose="020F0502020204030204" pitchFamily="34" charset="0"/>
              </a:rPr>
              <a:t>Asia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042503" y="1642877"/>
            <a:ext cx="7855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Calibri" panose="020F0502020204030204" pitchFamily="34" charset="0"/>
                <a:cs typeface="Calibri" panose="020F0502020204030204" pitchFamily="34" charset="0"/>
              </a:rPr>
              <a:t>Egypt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002092" y="1646643"/>
            <a:ext cx="7855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Calibri" panose="020F0502020204030204" pitchFamily="34" charset="0"/>
                <a:cs typeface="Calibri" panose="020F0502020204030204" pitchFamily="34" charset="0"/>
              </a:rPr>
              <a:t>Third Party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023969" y="2861250"/>
            <a:ext cx="7855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Calibri" panose="020F0502020204030204" pitchFamily="34" charset="0"/>
                <a:cs typeface="Calibri" panose="020F0502020204030204" pitchFamily="34" charset="0"/>
              </a:rPr>
              <a:t>Europe</a:t>
            </a:r>
          </a:p>
        </p:txBody>
      </p:sp>
      <p:sp>
        <p:nvSpPr>
          <p:cNvPr id="33" name="Arrow: Up-Down 32"/>
          <p:cNvSpPr/>
          <p:nvPr/>
        </p:nvSpPr>
        <p:spPr>
          <a:xfrm rot="5400000">
            <a:off x="5910515" y="2215303"/>
            <a:ext cx="172332" cy="327801"/>
          </a:xfrm>
          <a:prstGeom prst="up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Arrow: Up-Down 33"/>
          <p:cNvSpPr/>
          <p:nvPr/>
        </p:nvSpPr>
        <p:spPr>
          <a:xfrm rot="5400000">
            <a:off x="4768663" y="1600165"/>
            <a:ext cx="172332" cy="327801"/>
          </a:xfrm>
          <a:prstGeom prst="up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Up-Down 34"/>
          <p:cNvSpPr/>
          <p:nvPr/>
        </p:nvSpPr>
        <p:spPr>
          <a:xfrm>
            <a:off x="5308700" y="2590173"/>
            <a:ext cx="172332" cy="288000"/>
          </a:xfrm>
          <a:prstGeom prst="up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Up-Down 35"/>
          <p:cNvSpPr/>
          <p:nvPr/>
        </p:nvSpPr>
        <p:spPr>
          <a:xfrm>
            <a:off x="5308700" y="1886916"/>
            <a:ext cx="172332" cy="288000"/>
          </a:xfrm>
          <a:prstGeom prst="up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Up-Down 37"/>
          <p:cNvSpPr/>
          <p:nvPr/>
        </p:nvSpPr>
        <p:spPr>
          <a:xfrm rot="5400000">
            <a:off x="4728168" y="2215304"/>
            <a:ext cx="172332" cy="327801"/>
          </a:xfrm>
          <a:prstGeom prst="up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057932" y="2256093"/>
            <a:ext cx="7855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Calibri" panose="020F0502020204030204" pitchFamily="34" charset="0"/>
                <a:cs typeface="Calibri" panose="020F0502020204030204" pitchFamily="34" charset="0"/>
              </a:rPr>
              <a:t>UAE</a:t>
            </a:r>
          </a:p>
        </p:txBody>
      </p:sp>
      <p:sp>
        <p:nvSpPr>
          <p:cNvPr id="41" name="Content Placeholder 4">
            <a:extLst>
              <a:ext uri="{FF2B5EF4-FFF2-40B4-BE49-F238E27FC236}">
                <a16:creationId xmlns:a16="http://schemas.microsoft.com/office/drawing/2014/main" id="{294F3681-5293-4F0A-A83B-CECBFFF1DC79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60648" y="1290117"/>
            <a:ext cx="3273319" cy="812737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indent="0" algn="thaiDist">
              <a:buNone/>
            </a:pPr>
            <a:r>
              <a:rPr lang="th-TH" sz="1300" b="1" i="1" dirty="0">
                <a:solidFill>
                  <a:srgbClr val="FF6E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ผลกระทบต่ออุตสาหกรรมน้ำมันและก๊าซธรรมชาติของโลกค่อนข้างจำกัด แม้ค่าขนส่งในอุตสาหกรรมอาจจะสูงขึ้น </a:t>
            </a:r>
          </a:p>
          <a:p>
            <a:pPr marL="0" indent="177800" algn="thaiDist">
              <a:buNone/>
            </a:pPr>
            <a:r>
              <a:rPr lang="th-TH" sz="1200" b="1" i="1" dirty="0">
                <a:latin typeface="Cordia New" panose="020B0304020202020204" pitchFamily="34" charset="-34"/>
                <a:cs typeface="Cordia New" panose="020B0304020202020204" pitchFamily="34" charset="-34"/>
              </a:rPr>
              <a:t>ความสำคัญของประเทศกาตาร์ต่ออุตสาหกรรมพลังงานโลก คือ การมีทรัพยากรก๊าซธรรมชาติมากเป็นอันดับสามของโลก และเป็นผู้ส่งออก </a:t>
            </a:r>
            <a:r>
              <a:rPr lang="en-US" sz="1200" b="1" i="1" dirty="0">
                <a:latin typeface="Cordia New" panose="020B0304020202020204" pitchFamily="34" charset="-34"/>
                <a:cs typeface="Cordia New" panose="020B0304020202020204" pitchFamily="34" charset="-34"/>
              </a:rPr>
              <a:t>LNG (Liquefied Natural Gas) </a:t>
            </a:r>
            <a:r>
              <a:rPr lang="th-TH" sz="1200" b="1" i="1" dirty="0">
                <a:latin typeface="Cordia New" panose="020B0304020202020204" pitchFamily="34" charset="-34"/>
                <a:cs typeface="Cordia New" panose="020B0304020202020204" pitchFamily="34" charset="-34"/>
              </a:rPr>
              <a:t>รายใหญ่สุดของโลก</a:t>
            </a:r>
            <a:r>
              <a:rPr lang="th-TH" sz="1200" i="1" dirty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มีสัดส่วนราว 30</a:t>
            </a:r>
            <a:r>
              <a:rPr lang="en-US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% </a:t>
            </a:r>
            <a:r>
              <a:rPr lang="th-TH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ของ</a:t>
            </a:r>
            <a:r>
              <a:rPr lang="en-US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 LNG </a:t>
            </a:r>
            <a:r>
              <a:rPr lang="th-TH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ที่มีการซื้อขายในตลาดโลก โดยตลาดส่งออกหลัก คือ เอเชีย ซึ่งมีสัดส่วนประมาณ 65</a:t>
            </a:r>
            <a:r>
              <a:rPr lang="en-US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%</a:t>
            </a:r>
            <a:r>
              <a:rPr lang="th-TH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 ของการส่งออก </a:t>
            </a:r>
            <a:r>
              <a:rPr lang="en-US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LNG</a:t>
            </a:r>
            <a:r>
              <a:rPr lang="th-TH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 ทั้งหมดของกาตาร์ และอีก 20</a:t>
            </a:r>
            <a:r>
              <a:rPr lang="en-US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% </a:t>
            </a:r>
            <a:r>
              <a:rPr lang="th-TH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ส่งออกไปยุโรป </a:t>
            </a:r>
            <a:r>
              <a:rPr lang="en-US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[</a:t>
            </a:r>
            <a:r>
              <a:rPr lang="th-TH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รูปที่ 4</a:t>
            </a:r>
            <a:r>
              <a:rPr lang="en-US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]</a:t>
            </a:r>
            <a:r>
              <a:rPr lang="th-TH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 นอกจากนี้กาตาร์ยังมีสัดส่วนการผลิตน้ำมันราว 0.65 ล้านบาร์เรลต่อวัน หรือคิดเป็น 0.7</a:t>
            </a:r>
            <a:r>
              <a:rPr lang="en-US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% </a:t>
            </a:r>
            <a:r>
              <a:rPr lang="th-TH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ของการผลิตน้ำมันดิบของโลก ดังนั้น </a:t>
            </a:r>
            <a:r>
              <a:rPr lang="th-TH" sz="1200" b="1" i="1" dirty="0">
                <a:latin typeface="Cordia New" panose="020B0304020202020204" pitchFamily="34" charset="-34"/>
                <a:cs typeface="Cordia New" panose="020B0304020202020204" pitchFamily="34" charset="-34"/>
              </a:rPr>
              <a:t>ปัญหาที่เกิดขึ้นจะไม่ส่งผลต่อการผลิตน้ำมันและก๊าซธรรมชาติในกาตาร์ แต่อาจส่งผลต่อการขนส่งน้ำมันและก๊าซธรรมชาติ</a:t>
            </a:r>
            <a:endParaRPr lang="en-US" sz="1200" i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177800" algn="thaiDist">
              <a:buNone/>
            </a:pPr>
            <a:r>
              <a:rPr lang="th-TH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โดยปกติ น้ำมันดิบจากแหล่งผลิตน้ำมันในตะวันออกกลางจะถูกขนส่งพร้อมกันในเรือบรรทุกน้ำมันขนาดใหญ่ที่เรียกว่า </a:t>
            </a:r>
            <a:r>
              <a:rPr lang="en-US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Very Large Crude Carrier (VLCC) </a:t>
            </a:r>
            <a:r>
              <a:rPr lang="th-TH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โดย </a:t>
            </a:r>
            <a:r>
              <a:rPr lang="en-US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VLCC </a:t>
            </a:r>
            <a:r>
              <a:rPr lang="th-TH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หนึ่งลำสามารถบรรจุน้ำมันดิบได้มากถึง 2 ล้านบาร์เรล หรือเท่ากับ 2</a:t>
            </a:r>
            <a:r>
              <a:rPr lang="en-US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% </a:t>
            </a:r>
            <a:r>
              <a:rPr lang="th-TH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ของการบริโภคน้ำมันโลกต่อวัน ซึ่งเรือบรรทุกน้ำมันจากกาตาร์มักจะขนส่งน้ำมันดิบร่วมกับซาอุดิอาระเบียและสหรัฐอาหรับเอมิเรตส์ (</a:t>
            </a:r>
            <a:r>
              <a:rPr lang="en-US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co-loading</a:t>
            </a:r>
            <a:r>
              <a:rPr lang="th-TH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) ผลจากการที่กาตาร์ถูกตัดเส้นทางเดินเรืออาจทำให้กาตาร์จำเป็นต้องขนส่งน้ำมันดิบด้วยเรือขนาดเล็กโดยลำพัง หรือทำการ </a:t>
            </a:r>
            <a:r>
              <a:rPr lang="en-US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co-load </a:t>
            </a:r>
            <a:r>
              <a:rPr lang="th-TH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กับประเทศอื่นแทน นอกจากนี้ ในการ </a:t>
            </a:r>
            <a:r>
              <a:rPr lang="en-US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co-load </a:t>
            </a:r>
            <a:r>
              <a:rPr lang="th-TH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ของเรือบรรทุกน้ำมันอาจปรับเส้นทางขนส่ง โดยให้กาตาร์เป็นแหล่งสุดท้ายในการรับน้ำมันดิบเพื่อขนส่งไปยังจุดหมายปลายทาง ซึ่งด้วยวิธีที่กล่าวมาทั้งหมด จะมีผลให้</a:t>
            </a:r>
            <a:r>
              <a:rPr lang="th-TH" sz="1200" b="1" i="1" dirty="0">
                <a:latin typeface="Cordia New" panose="020B0304020202020204" pitchFamily="34" charset="-34"/>
                <a:cs typeface="Cordia New" panose="020B0304020202020204" pitchFamily="34" charset="-34"/>
              </a:rPr>
              <a:t>ต้นทุนค่าขนส่งน้ำมันจากกาตาร์สูงขึ้น อย่างไรก็ตาม ปริมาณการผลิตน้ำมันในประเทศกาตาร์มีจำนวนน้อยเมื่อเทียบกับการผลิตทั้งโลก ทำให้มีผลต่อราคาและตลาดน้ำมันโลกค่อนข้างจำกัด</a:t>
            </a:r>
            <a:endParaRPr lang="en-US" sz="1200" i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177800" algn="thaiDist">
              <a:buNone/>
            </a:pPr>
            <a:r>
              <a:rPr lang="th-TH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สำหรับ </a:t>
            </a:r>
            <a:r>
              <a:rPr lang="en-US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LNG </a:t>
            </a:r>
            <a:r>
              <a:rPr lang="th-TH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มักจะถูกขนส่งในเรือที่มีลักษณะเฉพาะและมีขนาดเล็ก ซึ่งจากปริมาณการส่งออก</a:t>
            </a:r>
            <a:r>
              <a:rPr lang="en-US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 LNG </a:t>
            </a:r>
            <a:r>
              <a:rPr lang="th-TH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ของกาตาร์ที่มากกว่าประเทศเพื่อนบ้านอื่นๆ ค่อนข้างมาก ปริมาณ </a:t>
            </a:r>
            <a:r>
              <a:rPr lang="en-US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LNG </a:t>
            </a:r>
            <a:r>
              <a:rPr lang="th-TH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ของกาตาร์จึงมากพอที่จะบรรจุในเรือขนส่ง </a:t>
            </a:r>
            <a:r>
              <a:rPr lang="en-US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LNG</a:t>
            </a:r>
            <a:r>
              <a:rPr lang="th-TH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 โดยลำพัง การขนส่งก๊าซธรรมชาติจึงไม่มีปัญหาด้าน </a:t>
            </a:r>
            <a:r>
              <a:rPr lang="en-US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co-loading </a:t>
            </a:r>
            <a:r>
              <a:rPr lang="th-TH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เหมือนกับการขนส่งน้ำมันดิบ นอกจากนี้ การที่อียิปต์ไม่สามารถห้ามเรือขนส่งจากกาตาร์ผ่านคลองสุเอซ (ตามข้อตกลงระหว่างประเทศ) ทำให้การขนส่งการขนส่ง </a:t>
            </a:r>
            <a:r>
              <a:rPr lang="en-US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LNG </a:t>
            </a:r>
            <a:r>
              <a:rPr lang="th-TH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ไปยุโรปไม่ได้รับผลกระทบ อย่างไรก็ดี อาจมีปัญหาการขนส่ง </a:t>
            </a:r>
            <a:r>
              <a:rPr lang="en-US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LNG </a:t>
            </a:r>
            <a:r>
              <a:rPr lang="th-TH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เนื่องจาก</a:t>
            </a:r>
            <a:r>
              <a:rPr lang="th-TH" sz="1200" b="1" i="1" dirty="0">
                <a:latin typeface="Cordia New" panose="020B0304020202020204" pitchFamily="34" charset="-34"/>
                <a:cs typeface="Cordia New" panose="020B0304020202020204" pitchFamily="34" charset="-34"/>
              </a:rPr>
              <a:t>เรือจากกาตาร์อาจไม่สามารถเติมน้ำมัน(เชื้อเพลิง)ที่สหรัฐอาหรับเอมิเรตส์ และอาจต้องเปลี่ยนไปเติมน้ำมัน(เชื้อเพลิง)ในประเทศอื่นแทน อาทิ ในอินเดียหรือสิงคโปร์สำหรับเส้นทางขนส่งไปยังเอเชีย หรือในยิบรอลตา</a:t>
            </a:r>
            <a:r>
              <a:rPr lang="th-TH" sz="1200" b="1" i="1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ร์</a:t>
            </a:r>
            <a:r>
              <a:rPr lang="th-TH" sz="1200" b="1" i="1" dirty="0">
                <a:latin typeface="Cordia New" panose="020B0304020202020204" pitchFamily="34" charset="-34"/>
                <a:cs typeface="Cordia New" panose="020B0304020202020204" pitchFamily="34" charset="-34"/>
              </a:rPr>
              <a:t>สำหรับเส้นทางไปยุโรป</a:t>
            </a:r>
            <a:endParaRPr lang="en-US" sz="1200" i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177800" algn="thaiDist">
              <a:buNone/>
            </a:pPr>
            <a:r>
              <a:rPr lang="th-TH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อียิปต์และสหรัฐอาหรับเอมิเรตส์พึ่งพิงก๊าซธรรมชาติจากกาตาร์ในสัดส่วนสูงเพื่อใช้ผลิตไฟฟ้า โดยเป็นการซื้อขายผ่านบริษัทเอกชนและมีการทำสัญญาซื้อขายระยะยาว 10-15 ปี ทำให้คาดว่า </a:t>
            </a:r>
            <a:r>
              <a:rPr lang="th-TH" sz="1200" b="1" i="1" dirty="0">
                <a:latin typeface="Cordia New" panose="020B0304020202020204" pitchFamily="34" charset="-34"/>
                <a:cs typeface="Cordia New" panose="020B0304020202020204" pitchFamily="34" charset="-34"/>
              </a:rPr>
              <a:t>การตัดสัมพันธ์ทางการทูตกับกาตาร์ของหลายชาติอาหรับจะไม่มีผลต่อห่วงโซ่อุปทานของอุตสาหกรรมการผลิตก๊าซธรรมชาติโลกมากนัก แต่จะมีผลให้ค่าขนส่งก๊าซธรรมชาติปรับขึ้นได้</a:t>
            </a:r>
            <a:endParaRPr lang="en-US" sz="1200" i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75" name="Text Box 280">
            <a:extLst>
              <a:ext uri="{FF2B5EF4-FFF2-40B4-BE49-F238E27FC236}">
                <a16:creationId xmlns:a16="http://schemas.microsoft.com/office/drawing/2014/main" id="{A872F6A9-F638-411C-A0D6-C6D6B935B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3675" y="3586710"/>
            <a:ext cx="2927693" cy="26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defPPr>
              <a:defRPr lang="th-TH"/>
            </a:defPPr>
            <a:lvl1pPr algn="ctr">
              <a:lnSpc>
                <a:spcPct val="80000"/>
              </a:lnSpc>
              <a:defRPr sz="900" b="1"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defRPr b="1"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b="1"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b="1"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b="1"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itchFamily="34" charset="0"/>
                <a:cs typeface="Angsana New" pitchFamily="18" charset="-34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srgbClr val="080808"/>
                </a:solidFill>
                <a:cs typeface="+mj-cs"/>
              </a:rPr>
              <a:t>Figure 5: Gas Supply Chains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cs typeface="+mj-cs"/>
            </a:endParaRPr>
          </a:p>
        </p:txBody>
      </p:sp>
      <p:sp>
        <p:nvSpPr>
          <p:cNvPr id="76" name="Text Box 41">
            <a:extLst>
              <a:ext uri="{FF2B5EF4-FFF2-40B4-BE49-F238E27FC236}">
                <a16:creationId xmlns:a16="http://schemas.microsoft.com/office/drawing/2014/main" id="{D689CE06-AA1D-42C0-A4BA-79CF2C826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6185" y="8193360"/>
            <a:ext cx="1591456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defPPr>
              <a:defRPr lang="th-TH"/>
            </a:defPPr>
            <a:lvl1pPr>
              <a:defRPr sz="600">
                <a:latin typeface="Calibri" pitchFamily="34" charset="0"/>
                <a:cs typeface="Angsana New" pitchFamily="18" charset="-34"/>
              </a:defRPr>
            </a:lvl1pPr>
            <a:lvl2pPr marL="742950" indent="-285750">
              <a:defRPr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>
                <a:latin typeface="Arial" pitchFamily="34" charset="0"/>
                <a:cs typeface="Angsana New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libri" pitchFamily="34" charset="0"/>
                <a:cs typeface="+mj-cs"/>
              </a:rPr>
              <a:t>Source: Krungsri Research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D43F75F9-C67B-4384-894A-AA885FE0D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2765" y="3948073"/>
            <a:ext cx="2448272" cy="3957255"/>
          </a:xfrm>
          <a:prstGeom prst="rect">
            <a:avLst/>
          </a:prstGeom>
        </p:spPr>
      </p:pic>
      <p:sp>
        <p:nvSpPr>
          <p:cNvPr id="66" name="Text Box 41">
            <a:extLst>
              <a:ext uri="{FF2B5EF4-FFF2-40B4-BE49-F238E27FC236}">
                <a16:creationId xmlns:a16="http://schemas.microsoft.com/office/drawing/2014/main" id="{0DF955C8-7DB7-48F2-BD16-DF899B169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7072" y="3953821"/>
            <a:ext cx="1331952" cy="12311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0" tIns="0" rIns="0" bIns="0" anchor="ctr">
            <a:spAutoFit/>
          </a:bodyPr>
          <a:lstStyle>
            <a:defPPr>
              <a:defRPr lang="th-TH"/>
            </a:defPPr>
            <a:lvl1pPr>
              <a:defRPr sz="600">
                <a:latin typeface="Calibri" pitchFamily="34" charset="0"/>
                <a:cs typeface="Angsana New" pitchFamily="18" charset="-34"/>
              </a:defRPr>
            </a:lvl1pPr>
            <a:lvl2pPr marL="742950" indent="-285750">
              <a:defRPr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>
                <a:latin typeface="Arial" pitchFamily="34" charset="0"/>
                <a:cs typeface="Angsana New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0" dirty="0">
                <a:solidFill>
                  <a:schemeClr val="accent5"/>
                </a:solidFill>
                <a:cs typeface="+mj-cs"/>
              </a:rPr>
              <a:t>Gas Exploration and Production</a:t>
            </a: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cs typeface="+mj-cs"/>
            </a:endParaRPr>
          </a:p>
        </p:txBody>
      </p:sp>
      <p:sp>
        <p:nvSpPr>
          <p:cNvPr id="67" name="Text Box 41">
            <a:extLst>
              <a:ext uri="{FF2B5EF4-FFF2-40B4-BE49-F238E27FC236}">
                <a16:creationId xmlns:a16="http://schemas.microsoft.com/office/drawing/2014/main" id="{B31D0E76-22EB-406C-882E-325F04C31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7730" y="3953821"/>
            <a:ext cx="1005840" cy="12311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0" tIns="0" rIns="0" bIns="0" anchor="ctr">
            <a:spAutoFit/>
          </a:bodyPr>
          <a:lstStyle>
            <a:defPPr>
              <a:defRPr lang="th-TH"/>
            </a:defPPr>
            <a:lvl1pPr>
              <a:defRPr sz="600">
                <a:latin typeface="Calibri" pitchFamily="34" charset="0"/>
                <a:cs typeface="Angsana New" pitchFamily="18" charset="-34"/>
              </a:defRPr>
            </a:lvl1pPr>
            <a:lvl2pPr marL="742950" indent="-285750">
              <a:defRPr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>
                <a:latin typeface="Arial" pitchFamily="34" charset="0"/>
                <a:cs typeface="Angsana New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0" dirty="0">
                <a:solidFill>
                  <a:schemeClr val="accent5"/>
                </a:solidFill>
                <a:cs typeface="+mj-cs"/>
              </a:rPr>
              <a:t>Natural Gas</a:t>
            </a: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cs typeface="+mj-cs"/>
            </a:endParaRPr>
          </a:p>
        </p:txBody>
      </p:sp>
      <p:sp>
        <p:nvSpPr>
          <p:cNvPr id="68" name="Text Box 41">
            <a:extLst>
              <a:ext uri="{FF2B5EF4-FFF2-40B4-BE49-F238E27FC236}">
                <a16:creationId xmlns:a16="http://schemas.microsoft.com/office/drawing/2014/main" id="{8950C425-066E-4080-9534-B34EAE3CE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4424" y="4760409"/>
            <a:ext cx="1005840" cy="12311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0" tIns="0" rIns="0" bIns="0" anchor="ctr">
            <a:spAutoFit/>
          </a:bodyPr>
          <a:lstStyle>
            <a:defPPr>
              <a:defRPr lang="th-TH"/>
            </a:defPPr>
            <a:lvl1pPr>
              <a:defRPr sz="600">
                <a:latin typeface="Calibri" pitchFamily="34" charset="0"/>
                <a:cs typeface="Angsana New" pitchFamily="18" charset="-34"/>
              </a:defRPr>
            </a:lvl1pPr>
            <a:lvl2pPr marL="742950" indent="-285750">
              <a:defRPr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>
                <a:latin typeface="Arial" pitchFamily="34" charset="0"/>
                <a:cs typeface="Angsana New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0" dirty="0">
                <a:solidFill>
                  <a:schemeClr val="accent5"/>
                </a:solidFill>
                <a:cs typeface="+mj-cs"/>
              </a:rPr>
              <a:t>Transportation</a:t>
            </a: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cs typeface="+mj-cs"/>
            </a:endParaRPr>
          </a:p>
        </p:txBody>
      </p:sp>
      <p:sp>
        <p:nvSpPr>
          <p:cNvPr id="69" name="Text Box 41">
            <a:extLst>
              <a:ext uri="{FF2B5EF4-FFF2-40B4-BE49-F238E27FC236}">
                <a16:creationId xmlns:a16="http://schemas.microsoft.com/office/drawing/2014/main" id="{5019E13A-8DB6-44CB-8460-11D3F42CD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9633" y="4760409"/>
            <a:ext cx="1005840" cy="12311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0" tIns="0" rIns="0" bIns="0" anchor="ctr">
            <a:spAutoFit/>
          </a:bodyPr>
          <a:lstStyle>
            <a:defPPr>
              <a:defRPr lang="th-TH"/>
            </a:defPPr>
            <a:lvl1pPr>
              <a:defRPr sz="600">
                <a:latin typeface="Calibri" pitchFamily="34" charset="0"/>
                <a:cs typeface="Angsana New" pitchFamily="18" charset="-34"/>
              </a:defRPr>
            </a:lvl1pPr>
            <a:lvl2pPr marL="742950" indent="-285750">
              <a:defRPr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>
                <a:latin typeface="Arial" pitchFamily="34" charset="0"/>
                <a:cs typeface="Angsana New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0" dirty="0">
                <a:solidFill>
                  <a:schemeClr val="accent5"/>
                </a:solidFill>
                <a:cs typeface="+mj-cs"/>
              </a:rPr>
              <a:t>Trading and Storage</a:t>
            </a: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cs typeface="+mj-cs"/>
            </a:endParaRPr>
          </a:p>
        </p:txBody>
      </p:sp>
      <p:sp>
        <p:nvSpPr>
          <p:cNvPr id="70" name="Text Box 41">
            <a:extLst>
              <a:ext uri="{FF2B5EF4-FFF2-40B4-BE49-F238E27FC236}">
                <a16:creationId xmlns:a16="http://schemas.microsoft.com/office/drawing/2014/main" id="{28F630B1-BFD6-4D41-A25D-651FA5CC5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6694" y="5616936"/>
            <a:ext cx="1097280" cy="12311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0" tIns="0" rIns="0" bIns="0" anchor="ctr">
            <a:spAutoFit/>
          </a:bodyPr>
          <a:lstStyle>
            <a:defPPr>
              <a:defRPr lang="th-TH"/>
            </a:defPPr>
            <a:lvl1pPr>
              <a:defRPr sz="600">
                <a:latin typeface="Calibri" pitchFamily="34" charset="0"/>
                <a:cs typeface="Angsana New" pitchFamily="18" charset="-34"/>
              </a:defRPr>
            </a:lvl1pPr>
            <a:lvl2pPr marL="742950" indent="-285750">
              <a:defRPr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>
                <a:latin typeface="Arial" pitchFamily="34" charset="0"/>
                <a:cs typeface="Angsana New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0" dirty="0">
                <a:solidFill>
                  <a:schemeClr val="accent5"/>
                </a:solidFill>
                <a:cs typeface="+mj-cs"/>
              </a:rPr>
              <a:t>Gas Separation Plant</a:t>
            </a: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cs typeface="+mj-cs"/>
            </a:endParaRPr>
          </a:p>
        </p:txBody>
      </p:sp>
      <p:sp>
        <p:nvSpPr>
          <p:cNvPr id="71" name="Text Box 41">
            <a:extLst>
              <a:ext uri="{FF2B5EF4-FFF2-40B4-BE49-F238E27FC236}">
                <a16:creationId xmlns:a16="http://schemas.microsoft.com/office/drawing/2014/main" id="{40471E5C-24F5-4F72-A341-FFD9CA010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8790" y="6553040"/>
            <a:ext cx="1097280" cy="12311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0" tIns="0" rIns="0" bIns="0" anchor="ctr">
            <a:spAutoFit/>
          </a:bodyPr>
          <a:lstStyle>
            <a:defPPr>
              <a:defRPr lang="th-TH"/>
            </a:defPPr>
            <a:lvl1pPr>
              <a:defRPr sz="600">
                <a:latin typeface="Calibri" pitchFamily="34" charset="0"/>
                <a:cs typeface="Angsana New" pitchFamily="18" charset="-34"/>
              </a:defRPr>
            </a:lvl1pPr>
            <a:lvl2pPr marL="742950" indent="-285750">
              <a:defRPr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>
                <a:latin typeface="Arial" pitchFamily="34" charset="0"/>
                <a:cs typeface="Angsana New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0" dirty="0">
                <a:solidFill>
                  <a:schemeClr val="accent5"/>
                </a:solidFill>
                <a:cs typeface="+mj-cs"/>
              </a:rPr>
              <a:t>Distribution</a:t>
            </a: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cs typeface="+mj-cs"/>
            </a:endParaRPr>
          </a:p>
        </p:txBody>
      </p:sp>
      <p:sp>
        <p:nvSpPr>
          <p:cNvPr id="72" name="Text Box 41">
            <a:extLst>
              <a:ext uri="{FF2B5EF4-FFF2-40B4-BE49-F238E27FC236}">
                <a16:creationId xmlns:a16="http://schemas.microsoft.com/office/drawing/2014/main" id="{71707EBA-AB55-4449-A6D4-3BFF302DF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6901" y="6685824"/>
            <a:ext cx="1097280" cy="12311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0" tIns="0" rIns="0" bIns="0" anchor="ctr">
            <a:spAutoFit/>
          </a:bodyPr>
          <a:lstStyle>
            <a:defPPr>
              <a:defRPr lang="th-TH"/>
            </a:defPPr>
            <a:lvl1pPr>
              <a:defRPr sz="600">
                <a:latin typeface="Calibri" pitchFamily="34" charset="0"/>
                <a:cs typeface="Angsana New" pitchFamily="18" charset="-34"/>
              </a:defRPr>
            </a:lvl1pPr>
            <a:lvl2pPr marL="742950" indent="-285750">
              <a:defRPr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>
                <a:latin typeface="Arial" pitchFamily="34" charset="0"/>
                <a:cs typeface="Angsana New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0" dirty="0">
                <a:solidFill>
                  <a:schemeClr val="accent5"/>
                </a:solidFill>
                <a:cs typeface="+mj-cs"/>
              </a:rPr>
              <a:t>Final Use and Retail</a:t>
            </a: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44102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E5AA6A2-1437-47D2-87F7-328C8D6113E0}" type="slidenum">
              <a:rPr lang="th-TH" smtClean="0"/>
              <a:pPr/>
              <a:t>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Research Intelligence | </a:t>
            </a:r>
            <a:r>
              <a:rPr lang="en-US" dirty="0">
                <a:solidFill>
                  <a:schemeClr val="accent5"/>
                </a:solidFill>
              </a:rPr>
              <a:t>Krungsri </a:t>
            </a:r>
            <a:r>
              <a:rPr lang="en-US" dirty="0">
                <a:solidFill>
                  <a:schemeClr val="tx2"/>
                </a:solidFill>
              </a:rPr>
              <a:t>Research</a:t>
            </a:r>
            <a:endParaRPr lang="th-TH" dirty="0">
              <a:solidFill>
                <a:schemeClr val="tx2"/>
              </a:solidFill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260649" y="1271214"/>
            <a:ext cx="3096344" cy="728218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indent="177800" algn="thaiDist">
              <a:buNone/>
            </a:pPr>
            <a:r>
              <a:rPr lang="th-TH" sz="1200" b="1" i="1" dirty="0">
                <a:latin typeface="Cordia New" panose="020B0304020202020204" pitchFamily="34" charset="-34"/>
                <a:cs typeface="Cordia New" panose="020B0304020202020204" pitchFamily="34" charset="-34"/>
              </a:rPr>
              <a:t>ค่าขนส่งที่เพิ่มขึ้นจะเป็นแรงกดดันให้ราคาน้ำมันดิบและก๊าซธรรมชาติเพิ่มขึ้นเล็กน้อย</a:t>
            </a:r>
            <a:r>
              <a:rPr lang="th-TH" sz="1200" i="1" dirty="0">
                <a:latin typeface="Cordia New" panose="020B0304020202020204" pitchFamily="34" charset="-34"/>
                <a:cs typeface="Cordia New" panose="020B0304020202020204" pitchFamily="34" charset="-34"/>
              </a:rPr>
              <a:t> โดย</a:t>
            </a:r>
            <a:r>
              <a:rPr lang="th-TH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จะมีผลกดดันอัตรากำไรของบริษัทขนส่งน้ำมันและก๊าซธรรมชาติ และยังอาจส่งต่อผลกระทบไปยังทุกกิจกรรมในห่วงโซ่อุปทานของอุตสาหกรรมน้ำมันและก๊าซธรรมชาติ รวมทั้งผู้บริโภคที่อาจได้รับผลกระทบจากราคาขายปลีกน้ำมันที่เพิ่มขึ้น จะเห็นได้ว่า </a:t>
            </a:r>
            <a:r>
              <a:rPr lang="th-TH" sz="1200" b="1" i="1" dirty="0">
                <a:latin typeface="Cordia New" panose="020B0304020202020204" pitchFamily="34" charset="-34"/>
                <a:cs typeface="Cordia New" panose="020B0304020202020204" pitchFamily="34" charset="-34"/>
              </a:rPr>
              <a:t>ผลกระทบต่อผู้ประกอบการข้างต้นไม่รุนแรงนัก อีกทั้งลักษณะการทำธุรกิจน้ำมันและก๊าซธรรมชาติที่มักมีการป้องกันความเสี่ยงจากการเปลี่ยนแปลงของราคาล่วงหน้าจะช่วยลดความเสี่ยงจากความผันผวนด้านต้นทุนและด้านราคา ขณะเดียวกัน ผู้ประกอบการมีความสามารถในการส่งผ่านภาระต้นทุนไปยังผู้บริโภคได้</a:t>
            </a:r>
            <a:endParaRPr lang="th-TH" sz="1200" b="1" i="1" dirty="0">
              <a:solidFill>
                <a:srgbClr val="FF6E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 algn="thaiDist">
              <a:spcBef>
                <a:spcPts val="1200"/>
              </a:spcBef>
              <a:buNone/>
            </a:pPr>
            <a:r>
              <a:rPr lang="th-TH" sz="1300" b="1" i="1" dirty="0">
                <a:solidFill>
                  <a:srgbClr val="FF6E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ผลกระทบต่อเศรษฐกิจไทยอยู่ในวงจำกัด เนื่องจากความเชื่อมโยงของเศรษฐกิจไทย-กาตาร์ค่อนข้างต่ำ</a:t>
            </a:r>
            <a:endParaRPr lang="en-US" sz="1300" i="1" dirty="0">
              <a:solidFill>
                <a:srgbClr val="FF6E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177800" algn="thaiDist">
              <a:spcBef>
                <a:spcPts val="600"/>
              </a:spcBef>
              <a:buNone/>
            </a:pPr>
            <a:r>
              <a:rPr lang="th-TH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ในปี 2559 ไทยนำเข้าสินค้าจากกาตาร์เป็นจำนวนเงิน </a:t>
            </a:r>
            <a:r>
              <a:rPr lang="en-US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2,441 </a:t>
            </a:r>
            <a:r>
              <a:rPr lang="th-TH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ล้านเหรียญสหรัฐฯ โดยเป็นการนำเข้าก๊าซธรรมชาติสัดส่วน 43</a:t>
            </a:r>
            <a:r>
              <a:rPr lang="en-US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% </a:t>
            </a:r>
            <a:r>
              <a:rPr lang="th-TH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หรือมีมูลค่า </a:t>
            </a:r>
            <a:r>
              <a:rPr lang="en-US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1,055 </a:t>
            </a:r>
            <a:r>
              <a:rPr lang="th-TH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ล้านเหรียญสหรัฐฯ และนำเข้าน้ำมันดิบสัดส่วน 42</a:t>
            </a:r>
            <a:r>
              <a:rPr lang="en-US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%</a:t>
            </a:r>
            <a:r>
              <a:rPr lang="th-TH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 หรือ 1</a:t>
            </a:r>
            <a:r>
              <a:rPr lang="en-US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,</a:t>
            </a:r>
            <a:r>
              <a:rPr lang="th-TH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015 ล้านเหรียญสหรัฐฯ ส่วนไทยส่งออกสินค้าไปกาตาร์ 287 ล้านเหรียญสหรัฐฯ โดยกว่า 1 ใน 3 เป็นการส่งออกรถยนต์ อย่างไรก็ดี การส่งออกรถยนต์ของไทยไปกาตาร์สัดส่วนเพียง 0.36</a:t>
            </a:r>
            <a:r>
              <a:rPr lang="en-US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%</a:t>
            </a:r>
            <a:r>
              <a:rPr lang="th-TH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 ของการส่งออกรถยนต์ทั้งหมดของไทย</a:t>
            </a:r>
            <a:endParaRPr lang="en-US" sz="12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177800" algn="thaiDist">
              <a:buNone/>
            </a:pPr>
            <a:r>
              <a:rPr lang="th-TH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กาตาร์เป็นแหล่งนำเข้าก๊าซธรรมชาติสำคัญของไทย คิดเป็นเกือบ 40</a:t>
            </a:r>
            <a:r>
              <a:rPr lang="en-US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% </a:t>
            </a:r>
            <a:r>
              <a:rPr lang="th-TH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ของการนำเข้าก๊าซธรรมชาติทั้งหมด ดังนั้นต้นทุนค่าขนส่งก๊าซธรรมชาติที่เพิ่มขึ้นจะมีผลให้ต้นทุนก๊าซธรรมชาตินำเข้าเพิ่มขึ้น โดย</a:t>
            </a:r>
            <a:r>
              <a:rPr lang="th-TH" sz="1200" b="1" i="1" dirty="0">
                <a:latin typeface="Cordia New" panose="020B0304020202020204" pitchFamily="34" charset="-34"/>
                <a:cs typeface="Cordia New" panose="020B0304020202020204" pitchFamily="34" charset="-34"/>
              </a:rPr>
              <a:t>วิจัยกรุงศรีคาดว่า ต้นทุนการนำเข้าก๊าซธรรมชาติจากกาตาร์จะเพิ่มขึ้นประมาณ 0.6-1.7</a:t>
            </a:r>
            <a:r>
              <a:rPr lang="en-US" sz="1200" b="1" i="1" dirty="0">
                <a:latin typeface="Cordia New" panose="020B0304020202020204" pitchFamily="34" charset="-34"/>
                <a:cs typeface="Cordia New" panose="020B0304020202020204" pitchFamily="34" charset="-34"/>
              </a:rPr>
              <a:t>%</a:t>
            </a:r>
          </a:p>
          <a:p>
            <a:pPr marL="0" indent="177800" algn="thaiDist">
              <a:buNone/>
            </a:pPr>
            <a:r>
              <a:rPr lang="th-TH" sz="1200" b="1" i="1" dirty="0">
                <a:latin typeface="Cordia New" panose="020B0304020202020204" pitchFamily="34" charset="-34"/>
                <a:cs typeface="Cordia New" panose="020B0304020202020204" pitchFamily="34" charset="-34"/>
              </a:rPr>
              <a:t>นอกจากนี้ ต้นทุนก๊าซธรรมชาติที่เพิ่มขึ้นยังอาจทำให้ต้นทุนการผลิตไฟฟ้าของไทยรวมทั้งต้นทุนการผลิตในอุตสาหกรรมอื่นๆ ที่พึ่งพิงก๊าซธรรมชาติมีทิศทางสูงขึ้น วิจัยกรุงศรีประเมินว่าค่า </a:t>
            </a:r>
            <a:r>
              <a:rPr lang="en-US" sz="1200" b="1" i="1" dirty="0">
                <a:latin typeface="Cordia New" panose="020B0304020202020204" pitchFamily="34" charset="-34"/>
                <a:cs typeface="Cordia New" panose="020B0304020202020204" pitchFamily="34" charset="-34"/>
              </a:rPr>
              <a:t>Ft</a:t>
            </a:r>
            <a:r>
              <a:rPr lang="th-TH" sz="1200" b="1" i="1" dirty="0">
                <a:latin typeface="Cordia New" panose="020B0304020202020204" pitchFamily="34" charset="-34"/>
                <a:cs typeface="Cordia New" panose="020B0304020202020204" pitchFamily="34" charset="-34"/>
              </a:rPr>
              <a:t> มีแนวโน้มเพิ่มขึ้นราว 0.9-2.3 สตางค์ต่อหน่วย แต่หากเกิดเหตุการณ์ที่กาตาร์ไม่สามารถส่งออกก๊าซธรรมชาติได้ (มีความเป็นไปได้น้อย) อาจส่งผลกระทบต่อเศรษฐกิจไทยมากกว่าที่คาดได้</a:t>
            </a:r>
          </a:p>
          <a:p>
            <a:pPr marL="0" indent="177800" algn="thaiDist">
              <a:buNone/>
            </a:pPr>
            <a:r>
              <a:rPr lang="th-TH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ในส่วนของการนำเข้าน้ำมันดิบ ไทยมีการนำเข้าจากกาตาร์เพียง </a:t>
            </a:r>
            <a:r>
              <a:rPr lang="en-US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6.7%</a:t>
            </a:r>
            <a:r>
              <a:rPr lang="th-TH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 ของการนำเข้าน้ำมันดิบทั้งหมดของไทย โดยขนส่งผ่านการขนส่งระบบ </a:t>
            </a:r>
            <a:r>
              <a:rPr lang="en-US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co-loading </a:t>
            </a:r>
            <a:r>
              <a:rPr lang="th-TH" sz="1200" dirty="0">
                <a:latin typeface="Cordia New" panose="020B0304020202020204" pitchFamily="34" charset="-34"/>
                <a:cs typeface="Cordia New" panose="020B0304020202020204" pitchFamily="34" charset="-34"/>
              </a:rPr>
              <a:t>ดังนั้น แม้ในกรณีเลวร้ายหากกาตาร์ไม่สามารถส่งออกน้ำมันดิบได้ </a:t>
            </a:r>
            <a:r>
              <a:rPr lang="th-TH" sz="1200" b="1" i="1" dirty="0">
                <a:latin typeface="Cordia New" panose="020B0304020202020204" pitchFamily="34" charset="-34"/>
                <a:cs typeface="Cordia New" panose="020B0304020202020204" pitchFamily="34" charset="-34"/>
              </a:rPr>
              <a:t>ไทยยังสามารถนำเข้าจากแหล่งผลิตอื่นแทนได้ เช่น ซาอุดิอาระเบียหรือสหรัฐอาหรับเอมิเรตส์ ซึ่งเป็นประเทศคู่ค้าน้ำมันดิบหลักของไทย ทำให้ผลกระทบต่อตลาดน้ำมันดิบของไทยค่อนข้างจำกัด</a:t>
            </a:r>
            <a:endParaRPr lang="en-US" sz="1200" i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177800" algn="thaiDist">
              <a:buNone/>
            </a:pPr>
            <a:r>
              <a:rPr lang="th-TH" sz="1200" b="1" i="1" dirty="0">
                <a:latin typeface="Cordia New" panose="020B0304020202020204" pitchFamily="34" charset="-34"/>
                <a:cs typeface="Cordia New" panose="020B0304020202020204" pitchFamily="34" charset="-34"/>
              </a:rPr>
              <a:t>โดยสรุป ความเชื่อมโยงทางเศรษฐกิจระหว่างไทยและกาตาร์ที่มีไม่มาก รวมถึงการประเมินผลกระทบต่อเศรษฐกิจโลกที่ค่อนข้างจำกัดจากกรณีความตึงเครียดในกาตาร์ล่าสุด ทำให้คาดว่าการค้าและเศรษฐกิจของไทยจะไม่ได้รับผลกระทบอย่างมีนัยสำคัญ</a:t>
            </a:r>
            <a:endParaRPr lang="en-GB" sz="1200" b="1" i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0" name="Text Box 41"/>
          <p:cNvSpPr txBox="1">
            <a:spLocks noChangeArrowheads="1"/>
          </p:cNvSpPr>
          <p:nvPr/>
        </p:nvSpPr>
        <p:spPr bwMode="auto">
          <a:xfrm>
            <a:off x="3789040" y="3151143"/>
            <a:ext cx="1591456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defPPr>
              <a:defRPr lang="th-TH"/>
            </a:defPPr>
            <a:lvl1pPr>
              <a:defRPr sz="600">
                <a:latin typeface="Calibri" pitchFamily="34" charset="0"/>
                <a:cs typeface="Angsana New" pitchFamily="18" charset="-34"/>
              </a:defRPr>
            </a:lvl1pPr>
            <a:lvl2pPr marL="742950" indent="-285750">
              <a:defRPr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>
                <a:latin typeface="Arial" pitchFamily="34" charset="0"/>
                <a:cs typeface="Angsana New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libri" pitchFamily="34" charset="0"/>
                <a:cs typeface="+mj-cs"/>
              </a:rPr>
              <a:t>Source: MOC</a:t>
            </a:r>
          </a:p>
        </p:txBody>
      </p:sp>
      <p:sp>
        <p:nvSpPr>
          <p:cNvPr id="34" name="Text Box 280"/>
          <p:cNvSpPr txBox="1">
            <a:spLocks noChangeArrowheads="1"/>
          </p:cNvSpPr>
          <p:nvPr/>
        </p:nvSpPr>
        <p:spPr bwMode="auto">
          <a:xfrm>
            <a:off x="3772080" y="1252017"/>
            <a:ext cx="2859360" cy="26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defPPr>
              <a:defRPr lang="th-TH"/>
            </a:defPPr>
            <a:lvl1pPr algn="ctr">
              <a:lnSpc>
                <a:spcPct val="80000"/>
              </a:lnSpc>
              <a:defRPr sz="900" b="1"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defRPr b="1"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b="1"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b="1"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b="1"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itchFamily="34" charset="0"/>
                <a:cs typeface="Angsana New" pitchFamily="18" charset="-34"/>
              </a:defRPr>
            </a:lvl9pPr>
          </a:lstStyle>
          <a:p>
            <a:pPr lvl="0">
              <a:defRPr/>
            </a:pPr>
            <a:r>
              <a:rPr lang="en-US" kern="0" dirty="0">
                <a:solidFill>
                  <a:srgbClr val="080808"/>
                </a:solidFill>
                <a:cs typeface="+mj-cs"/>
              </a:rPr>
              <a:t>Figure 6: Thai Imports from Qatar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642095"/>
              </p:ext>
            </p:extLst>
          </p:nvPr>
        </p:nvGraphicFramePr>
        <p:xfrm>
          <a:off x="3717593" y="1538144"/>
          <a:ext cx="2968335" cy="1553694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1367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0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4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8306">
                <a:tc>
                  <a:txBody>
                    <a:bodyPr/>
                    <a:lstStyle/>
                    <a:p>
                      <a:pPr algn="l" fontAlgn="t"/>
                      <a:endParaRPr lang="en-GB" sz="8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Imports from Qatar</a:t>
                      </a:r>
                      <a:endParaRPr lang="en-GB" sz="8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80000"/>
                        </a:lnSpc>
                      </a:pPr>
                      <a:r>
                        <a:rPr lang="en-GB" sz="8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Share of Total Imports</a:t>
                      </a:r>
                      <a:endParaRPr lang="en-GB" sz="8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Imports</a:t>
                      </a:r>
                      <a:endParaRPr lang="en-GB" sz="8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936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Natural gas</a:t>
                      </a:r>
                      <a:endParaRPr lang="en-GB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1,055.6</a:t>
                      </a:r>
                      <a:endParaRPr lang="en-GB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32.8</a:t>
                      </a:r>
                      <a:endParaRPr lang="en-GB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3,217.2</a:t>
                      </a:r>
                      <a:endParaRPr lang="en-GB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936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Crude oil</a:t>
                      </a:r>
                      <a:endParaRPr lang="en-GB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1,015.8</a:t>
                      </a:r>
                      <a:endParaRPr lang="en-GB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6.7</a:t>
                      </a:r>
                      <a:endParaRPr lang="en-GB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15,176.0</a:t>
                      </a:r>
                      <a:endParaRPr lang="en-GB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936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Fertilizer and pesticide</a:t>
                      </a:r>
                      <a:endParaRPr lang="en-GB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106.0</a:t>
                      </a:r>
                      <a:endParaRPr lang="en-GB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5.2</a:t>
                      </a:r>
                      <a:endParaRPr lang="en-GB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2,028.1</a:t>
                      </a:r>
                      <a:endParaRPr lang="en-GB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7936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Chemicals</a:t>
                      </a:r>
                      <a:endParaRPr lang="en-GB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100.5</a:t>
                      </a:r>
                      <a:endParaRPr lang="en-GB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</a:t>
                      </a:r>
                      <a:endParaRPr lang="en-GB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12,999.9</a:t>
                      </a:r>
                      <a:endParaRPr lang="en-GB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708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Other metal ores, metal waste  </a:t>
                      </a:r>
                    </a:p>
                    <a:p>
                      <a:pPr algn="l" fontAlgn="t"/>
                      <a:r>
                        <a:rPr lang="en-GB" sz="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scrap, and products</a:t>
                      </a:r>
                      <a:endParaRPr lang="en-GB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84.5</a:t>
                      </a:r>
                      <a:endParaRPr lang="en-GB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 baseline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</a:t>
                      </a:r>
                      <a:endParaRPr lang="en-GB" sz="8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6,968.2</a:t>
                      </a:r>
                      <a:endParaRPr lang="en-GB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7936"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en-GB" sz="8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2,441.23</a:t>
                      </a:r>
                      <a:endParaRPr lang="en-GB" sz="8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1.3</a:t>
                      </a:r>
                      <a:endParaRPr lang="en-GB" sz="8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194,667.5</a:t>
                      </a:r>
                      <a:endParaRPr lang="en-GB" sz="8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Text Box 280"/>
          <p:cNvSpPr txBox="1">
            <a:spLocks noChangeArrowheads="1"/>
          </p:cNvSpPr>
          <p:nvPr/>
        </p:nvSpPr>
        <p:spPr bwMode="auto">
          <a:xfrm>
            <a:off x="3717591" y="3440832"/>
            <a:ext cx="2927693" cy="26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defPPr>
              <a:defRPr lang="th-TH"/>
            </a:defPPr>
            <a:lvl1pPr algn="ctr">
              <a:lnSpc>
                <a:spcPct val="80000"/>
              </a:lnSpc>
              <a:defRPr sz="900" b="1"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defRPr b="1"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b="1"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b="1"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b="1"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itchFamily="34" charset="0"/>
                <a:cs typeface="Angsana New" pitchFamily="18" charset="-34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srgbClr val="080808"/>
                </a:solidFill>
                <a:cs typeface="+mj-cs"/>
              </a:rPr>
              <a:t>Figure 7: Thai Exports to Qatar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cs typeface="+mj-cs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11892"/>
              </p:ext>
            </p:extLst>
          </p:nvPr>
        </p:nvGraphicFramePr>
        <p:xfrm>
          <a:off x="3717591" y="3673826"/>
          <a:ext cx="2968335" cy="2599238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1511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0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4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8306">
                <a:tc>
                  <a:txBody>
                    <a:bodyPr/>
                    <a:lstStyle/>
                    <a:p>
                      <a:pPr algn="l" fontAlgn="t"/>
                      <a:endParaRPr lang="en-GB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80000"/>
                        </a:lnSpc>
                      </a:pPr>
                      <a:r>
                        <a:rPr lang="en-GB" sz="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Exports </a:t>
                      </a:r>
                      <a:r>
                        <a:rPr lang="en-US" sz="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to</a:t>
                      </a:r>
                      <a:r>
                        <a:rPr lang="en-GB" sz="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Qatar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80000"/>
                        </a:lnSpc>
                      </a:pPr>
                      <a:r>
                        <a:rPr lang="en-GB" sz="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Share of Total Exports</a:t>
                      </a:r>
                      <a:endParaRPr lang="en-GB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Exports</a:t>
                      </a:r>
                      <a:endParaRPr lang="en-GB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936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kern="1200" dirty="0"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Motor cars, parts and accessories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0" i="0" u="none" strike="noStrike" kern="1200" dirty="0"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95.8</a:t>
                      </a:r>
                      <a:endParaRPr lang="en-GB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0" i="0" u="none" strike="noStrike" kern="1200"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0.4</a:t>
                      </a:r>
                      <a:endParaRPr lang="en-GB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0" i="0" u="none" strike="noStrike" kern="1200"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26,273.1</a:t>
                      </a:r>
                      <a:endParaRPr lang="en-GB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884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kern="1200" dirty="0"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Air conditioning machine and </a:t>
                      </a:r>
                    </a:p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kern="1200" baseline="0" dirty="0"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800" b="0" i="0" u="none" strike="noStrike" kern="1200" dirty="0"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parts Thereof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0" i="0" u="none" strike="noStrike" kern="1200" dirty="0"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38.3</a:t>
                      </a:r>
                      <a:endParaRPr lang="en-GB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0" i="0" u="none" strike="noStrike" kern="1200" dirty="0"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</a:t>
                      </a:r>
                      <a:endParaRPr lang="en-GB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0" i="0" u="none" strike="noStrike" kern="1200"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4,872.0</a:t>
                      </a:r>
                      <a:endParaRPr lang="en-GB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936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0" i="0" u="none" strike="noStrike" kern="1200" dirty="0"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Precious stones and jewellery</a:t>
                      </a:r>
                      <a:endParaRPr lang="en-GB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0" i="0" u="none" strike="noStrike" kern="1200"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37.0</a:t>
                      </a:r>
                      <a:endParaRPr lang="en-GB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0" i="0" u="none" strike="noStrike" kern="1200" dirty="0"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0.3</a:t>
                      </a:r>
                      <a:endParaRPr lang="en-GB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0" i="0" u="none" strike="noStrike" kern="1200"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14,248.9</a:t>
                      </a:r>
                      <a:endParaRPr lang="en-GB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7936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kern="1200" dirty="0"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Iron and steel and their products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0" i="0" u="none" strike="noStrike" kern="1200" dirty="0"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11.6</a:t>
                      </a:r>
                      <a:endParaRPr lang="en-GB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0" i="0" u="none" strike="noStrike" kern="1200" dirty="0"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0.2</a:t>
                      </a:r>
                      <a:endParaRPr lang="en-GB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0" i="0" u="none" strike="noStrike" kern="1200"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5,174.8</a:t>
                      </a:r>
                      <a:endParaRPr lang="en-GB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7936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0" i="0" u="none" strike="noStrike" kern="1200" dirty="0"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Machinery and parts thereof</a:t>
                      </a:r>
                      <a:endParaRPr lang="en-GB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0" i="0" u="none" strike="noStrike" kern="1200" dirty="0"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10.8</a:t>
                      </a:r>
                      <a:endParaRPr lang="en-GB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0" i="0" u="none" strike="noStrike" kern="1200" dirty="0"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0.2</a:t>
                      </a:r>
                      <a:endParaRPr lang="en-GB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0" i="0" u="none" strike="noStrike" kern="1200" dirty="0"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6,968.5</a:t>
                      </a:r>
                      <a:endParaRPr lang="en-GB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280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kern="1200" dirty="0"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Prepared or preserved fish,  </a:t>
                      </a:r>
                      <a:br>
                        <a:rPr lang="en-US" sz="800" b="0" i="0" u="none" strike="noStrike" kern="1200" dirty="0"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800" b="0" i="0" u="none" strike="noStrike" kern="1200" dirty="0"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crustaceans, </a:t>
                      </a:r>
                      <a:r>
                        <a:rPr lang="en-US" sz="800" b="0" i="0" u="none" strike="noStrike" kern="1200" dirty="0" err="1"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molluscs</a:t>
                      </a:r>
                      <a:r>
                        <a:rPr lang="en-US" sz="800" b="0" i="0" u="none" strike="noStrike" kern="1200" dirty="0"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 airtight 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0" i="0" u="none" strike="noStrike" kern="1200"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8.7</a:t>
                      </a:r>
                      <a:endParaRPr lang="en-GB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0" i="0" u="none" strike="noStrike" kern="1200" dirty="0"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0.2</a:t>
                      </a:r>
                      <a:endParaRPr lang="en-GB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0" i="0" u="none" strike="noStrike" kern="1200" dirty="0"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3,624.7</a:t>
                      </a:r>
                      <a:endParaRPr lang="en-GB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7936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kern="1200" dirty="0"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Washing  machines, dry-clean   </a:t>
                      </a:r>
                      <a:br>
                        <a:rPr lang="en-US" sz="800" b="0" i="0" u="none" strike="noStrike" kern="1200" dirty="0"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800" b="0" i="0" u="none" strike="noStrike" kern="1200" dirty="0"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machines and parts thereof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0" i="0" u="none" strike="noStrike" kern="1200"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7.7</a:t>
                      </a:r>
                      <a:endParaRPr lang="en-GB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0" i="0" u="none" strike="noStrike" kern="1200" dirty="0"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</a:t>
                      </a:r>
                      <a:endParaRPr lang="en-GB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0" i="0" u="none" strike="noStrike" kern="1200" dirty="0"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1,147.6</a:t>
                      </a:r>
                      <a:endParaRPr lang="en-GB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7936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0" i="0" u="none" strike="noStrike" kern="1200" dirty="0"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Refrigerators and parts thereof</a:t>
                      </a:r>
                      <a:endParaRPr lang="en-GB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0" i="0" u="none" strike="noStrike" kern="1200"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6.5</a:t>
                      </a:r>
                      <a:endParaRPr lang="en-GB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0" i="0" u="none" strike="noStrike" kern="1200"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0.3</a:t>
                      </a:r>
                      <a:endParaRPr lang="en-GB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0" i="0" u="none" strike="noStrike" kern="1200" dirty="0"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1,884.3</a:t>
                      </a:r>
                      <a:endParaRPr lang="en-GB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7936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0" i="0" u="none" strike="noStrike" kern="1200" dirty="0"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Plastic Products</a:t>
                      </a:r>
                      <a:endParaRPr lang="en-GB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0" i="0" u="none" strike="noStrike" kern="1200"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5.6</a:t>
                      </a:r>
                      <a:endParaRPr lang="en-GB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0" i="0" u="none" strike="noStrike" kern="1200"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0.2</a:t>
                      </a:r>
                      <a:endParaRPr lang="en-GB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0" i="0" u="none" strike="noStrike" kern="1200" dirty="0"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3,728.5</a:t>
                      </a:r>
                      <a:endParaRPr lang="en-GB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2851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0" i="0" u="none" strike="noStrike" kern="1200" dirty="0"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Rice</a:t>
                      </a:r>
                      <a:endParaRPr lang="en-GB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0" i="0" u="none" strike="noStrike" kern="1200"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3.8</a:t>
                      </a:r>
                      <a:endParaRPr lang="en-GB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0" i="0" u="none" strike="noStrike" kern="1200"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0.1</a:t>
                      </a:r>
                      <a:endParaRPr lang="en-GB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0" i="0" u="none" strike="noStrike" kern="1200" dirty="0"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4,401.2</a:t>
                      </a:r>
                      <a:endParaRPr lang="en-GB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7936"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en-GB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287.2</a:t>
                      </a:r>
                      <a:endParaRPr lang="en-GB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0.13</a:t>
                      </a:r>
                      <a:endParaRPr lang="en-GB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215,326.6</a:t>
                      </a:r>
                      <a:endParaRPr lang="en-GB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" name="Text Box 41"/>
          <p:cNvSpPr txBox="1">
            <a:spLocks noChangeArrowheads="1"/>
          </p:cNvSpPr>
          <p:nvPr/>
        </p:nvSpPr>
        <p:spPr bwMode="auto">
          <a:xfrm>
            <a:off x="3786928" y="6336260"/>
            <a:ext cx="1591456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defPPr>
              <a:defRPr lang="th-TH"/>
            </a:defPPr>
            <a:lvl1pPr>
              <a:defRPr sz="600">
                <a:latin typeface="Calibri" pitchFamily="34" charset="0"/>
                <a:cs typeface="Angsana New" pitchFamily="18" charset="-34"/>
              </a:defRPr>
            </a:lvl1pPr>
            <a:lvl2pPr marL="742950" indent="-285750">
              <a:defRPr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>
                <a:latin typeface="Arial" pitchFamily="34" charset="0"/>
                <a:cs typeface="Angsana New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libri" pitchFamily="34" charset="0"/>
                <a:cs typeface="+mj-cs"/>
              </a:rPr>
              <a:t>Source: MOC</a:t>
            </a:r>
          </a:p>
        </p:txBody>
      </p:sp>
    </p:spTree>
    <p:extLst>
      <p:ext uri="{BB962C8B-B14F-4D97-AF65-F5344CB8AC3E}">
        <p14:creationId xmlns:p14="http://schemas.microsoft.com/office/powerpoint/2010/main" val="961720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E5AA6A2-1437-47D2-87F7-328C8D6113E0}" type="slidenum">
              <a:rPr lang="th-TH" smtClean="0"/>
              <a:pPr/>
              <a:t>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Research Intelligence | </a:t>
            </a:r>
            <a:r>
              <a:rPr lang="en-US">
                <a:solidFill>
                  <a:schemeClr val="accent5"/>
                </a:solidFill>
              </a:rPr>
              <a:t>Krungsri </a:t>
            </a:r>
            <a:r>
              <a:rPr lang="en-US">
                <a:solidFill>
                  <a:schemeClr val="tx2"/>
                </a:solidFill>
              </a:rPr>
              <a:t>Research</a:t>
            </a:r>
            <a:endParaRPr lang="th-TH" dirty="0">
              <a:solidFill>
                <a:schemeClr val="tx2"/>
              </a:solidFill>
            </a:endParaRPr>
          </a:p>
        </p:txBody>
      </p:sp>
      <p:sp>
        <p:nvSpPr>
          <p:cNvPr id="20" name="Round Single Corner Rectangle 19"/>
          <p:cNvSpPr/>
          <p:nvPr/>
        </p:nvSpPr>
        <p:spPr>
          <a:xfrm>
            <a:off x="411480" y="838200"/>
            <a:ext cx="6035040" cy="1752600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>
              <a:buClr>
                <a:srgbClr val="FF9900"/>
              </a:buClr>
            </a:pPr>
            <a:r>
              <a:rPr lang="th-TH" sz="1800" b="1" dirty="0">
                <a:solidFill>
                  <a:srgbClr val="080808"/>
                </a:solidFill>
                <a:latin typeface="PSL Kittithada" panose="02020603050405020304" pitchFamily="18" charset="-34"/>
                <a:cs typeface="PSL Kittithada" panose="02020603050405020304" pitchFamily="18" charset="-34"/>
              </a:rPr>
              <a:t>วิจัย</a:t>
            </a:r>
            <a:r>
              <a:rPr lang="th-TH" sz="1800" b="1" dirty="0">
                <a:solidFill>
                  <a:srgbClr val="FF6E00"/>
                </a:solidFill>
                <a:latin typeface="PSL Kittithada" panose="02020603050405020304" pitchFamily="18" charset="-34"/>
                <a:cs typeface="PSL Kittithada" panose="02020603050405020304" pitchFamily="18" charset="-34"/>
              </a:rPr>
              <a:t>กรุงศรี</a:t>
            </a:r>
            <a:endParaRPr lang="en-US" sz="1800" b="1" dirty="0">
              <a:solidFill>
                <a:srgbClr val="FF6E00"/>
              </a:solidFill>
              <a:latin typeface="PSL Kittithada" panose="02020603050405020304" pitchFamily="18" charset="-34"/>
              <a:cs typeface="PSL Kittithada" panose="02020603050405020304" pitchFamily="18" charset="-34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411480" y="1136037"/>
            <a:ext cx="6035040" cy="5760720"/>
          </a:xfrm>
          <a:prstGeom prst="rect">
            <a:avLst/>
          </a:prstGeom>
          <a:solidFill>
            <a:srgbClr val="E6E6E6"/>
          </a:solidFill>
          <a:ln>
            <a:noFill/>
          </a:ln>
          <a:extLst/>
        </p:spPr>
        <p:txBody>
          <a:bodyPr wrap="none" lIns="91440" tIns="91440" rIns="274320" bIns="91440" numCol="1" spcCol="0" rtlCol="0" anchor="t" anchorCtr="0">
            <a:noAutofit/>
          </a:bodyPr>
          <a:lstStyle>
            <a:defPPr>
              <a:defRPr lang="th-TH"/>
            </a:defPPr>
            <a:lvl1pPr algn="thaiDist">
              <a:lnSpc>
                <a:spcPts val="1400"/>
              </a:lnSpc>
              <a:spcBef>
                <a:spcPts val="0"/>
              </a:spcBef>
              <a:buClr>
                <a:srgbClr val="336699"/>
              </a:buClr>
              <a:buSzPct val="60000"/>
              <a:defRPr sz="1400" b="1">
                <a:solidFill>
                  <a:schemeClr val="accent5"/>
                </a:solidFill>
                <a:latin typeface="+mj-lt"/>
                <a:cs typeface="PSL Kittithada" pitchFamily="18" charset="-34"/>
              </a:defRPr>
            </a:lvl1pPr>
          </a:lstStyle>
          <a:p>
            <a:pPr>
              <a:lnSpc>
                <a:spcPct val="90000"/>
              </a:lnSpc>
              <a:buClr>
                <a:srgbClr val="554848"/>
              </a:buClr>
            </a:pPr>
            <a:endParaRPr lang="th-TH" sz="1100" b="0" dirty="0">
              <a:solidFill>
                <a:srgbClr val="080808"/>
              </a:solidFill>
            </a:endParaRPr>
          </a:p>
        </p:txBody>
      </p:sp>
      <p:sp>
        <p:nvSpPr>
          <p:cNvPr id="22" name="TextBox 21"/>
          <p:cNvSpPr txBox="1"/>
          <p:nvPr/>
        </p:nvSpPr>
        <p:spPr bwMode="auto">
          <a:xfrm>
            <a:off x="603666" y="1205004"/>
            <a:ext cx="5797134" cy="5669280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>
            <a:defPPr>
              <a:defRPr lang="th-TH"/>
            </a:defPPr>
            <a:lvl1pPr>
              <a:defRPr sz="1100"/>
            </a:lvl1pPr>
          </a:lstStyle>
          <a:p>
            <a:pPr defTabSz="1085850">
              <a:lnSpc>
                <a:spcPct val="110000"/>
              </a:lnSpc>
            </a:pPr>
            <a:r>
              <a:rPr lang="th-TH" sz="1050" b="1" dirty="0">
                <a:solidFill>
                  <a:srgbClr val="080808"/>
                </a:solidFill>
              </a:rPr>
              <a:t>ดร.สมประวิณ มันประเสริฐ</a:t>
            </a:r>
            <a:r>
              <a:rPr lang="en-US" sz="900" b="1" dirty="0">
                <a:solidFill>
                  <a:srgbClr val="080808"/>
                </a:solidFill>
              </a:rPr>
              <a:t>		</a:t>
            </a:r>
            <a:r>
              <a:rPr lang="th-TH" sz="1050" b="1" dirty="0">
                <a:solidFill>
                  <a:srgbClr val="080808"/>
                </a:solidFill>
              </a:rPr>
              <a:t>ที่ปรึกษาและหัวหน้าทีมวิจัยเศรษฐกิจ</a:t>
            </a:r>
            <a:endParaRPr lang="en-US" sz="1050" b="1" dirty="0">
              <a:solidFill>
                <a:srgbClr val="080808"/>
              </a:solidFill>
            </a:endParaRPr>
          </a:p>
          <a:p>
            <a:pPr defTabSz="1085850">
              <a:lnSpc>
                <a:spcPct val="110000"/>
              </a:lnSpc>
              <a:spcBef>
                <a:spcPts val="300"/>
              </a:spcBef>
            </a:pPr>
            <a:r>
              <a:rPr lang="th-TH" sz="1050" dirty="0">
                <a:solidFill>
                  <a:srgbClr val="080808"/>
                </a:solidFill>
              </a:rPr>
              <a:t>พรพรรณ โภคย์สุพัสตร์</a:t>
            </a:r>
            <a:r>
              <a:rPr lang="en-US" sz="800" dirty="0">
                <a:solidFill>
                  <a:srgbClr val="080808"/>
                </a:solidFill>
              </a:rPr>
              <a:t>		</a:t>
            </a:r>
            <a:r>
              <a:rPr lang="th-TH" sz="1050" dirty="0">
                <a:solidFill>
                  <a:srgbClr val="080808"/>
                </a:solidFill>
              </a:rPr>
              <a:t>ผู้บริหารฝ่ายวิจัยเศรษฐกิจและอุตสาหกรรม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th-TH" sz="1200" b="1" dirty="0">
                <a:solidFill>
                  <a:srgbClr val="080808"/>
                </a:solidFill>
              </a:rPr>
              <a:t>ทีมวิจัยเศรษฐกิจ</a:t>
            </a:r>
            <a:endParaRPr lang="en-US" sz="2000" b="1" dirty="0">
              <a:solidFill>
                <a:srgbClr val="080808"/>
              </a:solidFill>
            </a:endParaRPr>
          </a:p>
          <a:p>
            <a:pPr marL="285750" indent="-171450" defTabSz="1085850">
              <a:lnSpc>
                <a:spcPct val="110000"/>
              </a:lnSpc>
              <a:buClr>
                <a:srgbClr val="6F5F5F"/>
              </a:buClr>
              <a:buSzPct val="50000"/>
              <a:buFont typeface="Wingdings 2" panose="05020102010507070707" pitchFamily="18" charset="2"/>
              <a:buChar char=""/>
            </a:pPr>
            <a:r>
              <a:rPr lang="th-TH" sz="1000" dirty="0">
                <a:solidFill>
                  <a:srgbClr val="080808"/>
                </a:solidFill>
              </a:rPr>
              <a:t>ศรันต์ สุนันท์สถาพร 	</a:t>
            </a:r>
            <a:r>
              <a:rPr lang="en-US" sz="1000" dirty="0">
                <a:solidFill>
                  <a:srgbClr val="080808"/>
                </a:solidFill>
              </a:rPr>
              <a:t>	</a:t>
            </a:r>
            <a:r>
              <a:rPr lang="th-TH" sz="1000" dirty="0">
                <a:solidFill>
                  <a:srgbClr val="080808"/>
                </a:solidFill>
              </a:rPr>
              <a:t>หัวหน้าทีมวิเคราะห์เศรษฐกิจเชิงกลยุทธ์</a:t>
            </a:r>
            <a:endParaRPr lang="en-US" sz="1000" dirty="0">
              <a:solidFill>
                <a:srgbClr val="080808"/>
              </a:solidFill>
            </a:endParaRPr>
          </a:p>
          <a:p>
            <a:pPr marL="285750" indent="-171450" defTabSz="1085850">
              <a:lnSpc>
                <a:spcPct val="110000"/>
              </a:lnSpc>
              <a:buClr>
                <a:srgbClr val="6F5F5F"/>
              </a:buClr>
              <a:buSzPct val="50000"/>
              <a:buFont typeface="Wingdings 2" panose="05020102010507070707" pitchFamily="18" charset="2"/>
              <a:buChar char=""/>
            </a:pPr>
            <a:r>
              <a:rPr lang="th-TH" sz="1000" dirty="0">
                <a:solidFill>
                  <a:srgbClr val="080808"/>
                </a:solidFill>
              </a:rPr>
              <a:t>สุจิต ชัยวิชญชาติ </a:t>
            </a:r>
            <a:r>
              <a:rPr lang="en-US" sz="1000" dirty="0">
                <a:solidFill>
                  <a:srgbClr val="080808"/>
                </a:solidFill>
              </a:rPr>
              <a:t>		</a:t>
            </a:r>
            <a:r>
              <a:rPr lang="th-TH" sz="1000" dirty="0">
                <a:solidFill>
                  <a:srgbClr val="080808"/>
                </a:solidFill>
              </a:rPr>
              <a:t>หัวหน้าทีมพยากรณ์เศรษฐกิจ และวิเคราะห์ความเสี่ยงมหภาค</a:t>
            </a:r>
          </a:p>
          <a:p>
            <a:pPr marL="285750" indent="-171450" defTabSz="1085850">
              <a:lnSpc>
                <a:spcPct val="110000"/>
              </a:lnSpc>
              <a:buClr>
                <a:srgbClr val="6F5F5F"/>
              </a:buClr>
              <a:buSzPct val="50000"/>
              <a:buFont typeface="Wingdings 2" panose="05020102010507070707" pitchFamily="18" charset="2"/>
              <a:buChar char=""/>
            </a:pPr>
            <a:r>
              <a:rPr lang="th-TH" sz="1000" dirty="0">
                <a:solidFill>
                  <a:srgbClr val="080808"/>
                </a:solidFill>
              </a:rPr>
              <a:t>จุไรลักษณ์ พลศรี </a:t>
            </a:r>
            <a:r>
              <a:rPr lang="en-US" sz="1000" dirty="0">
                <a:solidFill>
                  <a:srgbClr val="080808"/>
                </a:solidFill>
              </a:rPr>
              <a:t>	</a:t>
            </a:r>
            <a:r>
              <a:rPr lang="th-TH" sz="1000" dirty="0">
                <a:solidFill>
                  <a:srgbClr val="080808"/>
                </a:solidFill>
              </a:rPr>
              <a:t>	เศรษฐกรอาวุโส</a:t>
            </a:r>
            <a:endParaRPr lang="en-US" sz="1000" dirty="0">
              <a:solidFill>
                <a:srgbClr val="080808"/>
              </a:solidFill>
            </a:endParaRPr>
          </a:p>
          <a:p>
            <a:pPr marL="285750" indent="-171450" defTabSz="1085850">
              <a:lnSpc>
                <a:spcPct val="110000"/>
              </a:lnSpc>
              <a:buClr>
                <a:srgbClr val="6F5F5F"/>
              </a:buClr>
              <a:buSzPct val="50000"/>
              <a:buFont typeface="Wingdings 2" panose="05020102010507070707" pitchFamily="18" charset="2"/>
              <a:buChar char=""/>
            </a:pPr>
            <a:r>
              <a:rPr lang="th-TH" sz="1000" dirty="0">
                <a:solidFill>
                  <a:srgbClr val="080808"/>
                </a:solidFill>
              </a:rPr>
              <a:t>สร้อยสนธิ์ หล่อสุวรรณกุล </a:t>
            </a:r>
            <a:r>
              <a:rPr lang="en-US" sz="1000" dirty="0">
                <a:solidFill>
                  <a:srgbClr val="080808"/>
                </a:solidFill>
              </a:rPr>
              <a:t>	</a:t>
            </a:r>
            <a:r>
              <a:rPr lang="th-TH" sz="1000" dirty="0">
                <a:solidFill>
                  <a:srgbClr val="080808"/>
                </a:solidFill>
              </a:rPr>
              <a:t>เศรษฐกรอาวุโส</a:t>
            </a:r>
            <a:r>
              <a:rPr lang="en-US" sz="1000" dirty="0">
                <a:solidFill>
                  <a:srgbClr val="080808"/>
                </a:solidFill>
              </a:rPr>
              <a:t> (</a:t>
            </a:r>
            <a:r>
              <a:rPr lang="th-TH" sz="1000" dirty="0">
                <a:solidFill>
                  <a:srgbClr val="080808"/>
                </a:solidFill>
              </a:rPr>
              <a:t>เศรษฐกิจภูมิภาค)</a:t>
            </a:r>
          </a:p>
          <a:p>
            <a:pPr marL="285750" indent="-171450" defTabSz="1085850">
              <a:lnSpc>
                <a:spcPct val="110000"/>
              </a:lnSpc>
              <a:buClr>
                <a:srgbClr val="6F5F5F"/>
              </a:buClr>
              <a:buSzPct val="50000"/>
              <a:buFont typeface="Wingdings 2" panose="05020102010507070707" pitchFamily="18" charset="2"/>
              <a:buChar char=""/>
            </a:pPr>
            <a:r>
              <a:rPr lang="th-TH" sz="1000" dirty="0">
                <a:solidFill>
                  <a:srgbClr val="080808"/>
                </a:solidFill>
              </a:rPr>
              <a:t>ก้องภพ วงศ์แก้ว </a:t>
            </a:r>
            <a:r>
              <a:rPr lang="en-US" sz="1000" dirty="0">
                <a:solidFill>
                  <a:srgbClr val="080808"/>
                </a:solidFill>
              </a:rPr>
              <a:t>		</a:t>
            </a:r>
            <a:r>
              <a:rPr lang="th-TH" sz="1000" dirty="0">
                <a:solidFill>
                  <a:srgbClr val="080808"/>
                </a:solidFill>
              </a:rPr>
              <a:t>เศรษฐกร</a:t>
            </a:r>
            <a:endParaRPr lang="en-US" sz="1000" dirty="0">
              <a:solidFill>
                <a:srgbClr val="080808"/>
              </a:solidFill>
            </a:endParaRPr>
          </a:p>
          <a:p>
            <a:pPr marL="285750" indent="-171450" defTabSz="1085850">
              <a:lnSpc>
                <a:spcPct val="110000"/>
              </a:lnSpc>
              <a:buClr>
                <a:srgbClr val="6F5F5F"/>
              </a:buClr>
              <a:buSzPct val="50000"/>
              <a:buFont typeface="Wingdings 2" panose="05020102010507070707" pitchFamily="18" charset="2"/>
              <a:buChar char=""/>
            </a:pPr>
            <a:r>
              <a:rPr lang="th-TH" sz="1000" dirty="0">
                <a:solidFill>
                  <a:srgbClr val="080808"/>
                </a:solidFill>
              </a:rPr>
              <a:t>ปภังกร กิจเจริญการกุล 	เศรษฐกร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th-TH" sz="1200" b="1" dirty="0">
                <a:solidFill>
                  <a:srgbClr val="080808"/>
                </a:solidFill>
              </a:rPr>
              <a:t>ทีมวิจัยอุตสาหกรรม</a:t>
            </a:r>
            <a:endParaRPr lang="en-US" sz="1200" b="1" dirty="0">
              <a:solidFill>
                <a:srgbClr val="080808"/>
              </a:solidFill>
            </a:endParaRPr>
          </a:p>
          <a:p>
            <a:pPr marL="285750" indent="-171450" defTabSz="1085850">
              <a:lnSpc>
                <a:spcPct val="110000"/>
              </a:lnSpc>
              <a:buClr>
                <a:srgbClr val="6F5F5F"/>
              </a:buClr>
              <a:buSzPct val="50000"/>
              <a:buFont typeface="Wingdings 2" panose="05020102010507070707" pitchFamily="18" charset="2"/>
              <a:buChar char=""/>
            </a:pPr>
            <a:r>
              <a:rPr lang="th-TH" sz="1000" dirty="0">
                <a:solidFill>
                  <a:srgbClr val="080808"/>
                </a:solidFill>
              </a:rPr>
              <a:t>เชฐชุดา เชื้อสุวรรณ </a:t>
            </a:r>
            <a:r>
              <a:rPr lang="en-US" sz="1000" dirty="0">
                <a:solidFill>
                  <a:srgbClr val="080808"/>
                </a:solidFill>
              </a:rPr>
              <a:t>		</a:t>
            </a:r>
            <a:r>
              <a:rPr lang="th-TH" sz="1000" dirty="0">
                <a:solidFill>
                  <a:srgbClr val="080808"/>
                </a:solidFill>
              </a:rPr>
              <a:t>หัวหน้าทีมวิจัยอุตสาหกรรม </a:t>
            </a:r>
            <a:r>
              <a:rPr lang="en-US" sz="1000" dirty="0">
                <a:solidFill>
                  <a:srgbClr val="080808"/>
                </a:solidFill>
              </a:rPr>
              <a:t>(Agriculture and Manufacturing)</a:t>
            </a:r>
          </a:p>
          <a:p>
            <a:pPr marL="285750" indent="-171450" defTabSz="1085850">
              <a:lnSpc>
                <a:spcPct val="110000"/>
              </a:lnSpc>
              <a:buClr>
                <a:srgbClr val="6F5F5F"/>
              </a:buClr>
              <a:buSzPct val="50000"/>
              <a:buFont typeface="Wingdings 2" panose="05020102010507070707" pitchFamily="18" charset="2"/>
              <a:buChar char=""/>
            </a:pPr>
            <a:r>
              <a:rPr lang="th-TH" sz="1000" dirty="0">
                <a:solidFill>
                  <a:srgbClr val="080808"/>
                </a:solidFill>
              </a:rPr>
              <a:t>ดร.จุมพล กล้วยไม้งาม </a:t>
            </a:r>
            <a:r>
              <a:rPr lang="en-US" sz="1000" dirty="0">
                <a:solidFill>
                  <a:srgbClr val="080808"/>
                </a:solidFill>
              </a:rPr>
              <a:t>	</a:t>
            </a:r>
            <a:r>
              <a:rPr lang="th-TH" sz="1000" dirty="0">
                <a:solidFill>
                  <a:srgbClr val="080808"/>
                </a:solidFill>
              </a:rPr>
              <a:t>หัวหน้าทีมวิจัยอุตสาหกรรม </a:t>
            </a:r>
            <a:r>
              <a:rPr lang="en-US" sz="1000" dirty="0">
                <a:solidFill>
                  <a:srgbClr val="080808"/>
                </a:solidFill>
              </a:rPr>
              <a:t>(Real Estate and Services)</a:t>
            </a:r>
          </a:p>
          <a:p>
            <a:pPr marL="285750" indent="-171450" defTabSz="1085850">
              <a:lnSpc>
                <a:spcPct val="110000"/>
              </a:lnSpc>
              <a:buClr>
                <a:srgbClr val="6F5F5F"/>
              </a:buClr>
              <a:buSzPct val="50000"/>
              <a:buFont typeface="Wingdings 2" panose="05020102010507070707" pitchFamily="18" charset="2"/>
              <a:buChar char=""/>
            </a:pPr>
            <a:r>
              <a:rPr lang="th-TH" sz="1000" dirty="0">
                <a:solidFill>
                  <a:srgbClr val="080808"/>
                </a:solidFill>
              </a:rPr>
              <a:t>พูลสุข นิลกิจศรานนท์ </a:t>
            </a:r>
            <a:r>
              <a:rPr lang="en-US" sz="1000" dirty="0">
                <a:solidFill>
                  <a:srgbClr val="080808"/>
                </a:solidFill>
              </a:rPr>
              <a:t>		</a:t>
            </a:r>
            <a:r>
              <a:rPr lang="th-TH" sz="1000" dirty="0">
                <a:solidFill>
                  <a:srgbClr val="080808"/>
                </a:solidFill>
              </a:rPr>
              <a:t>นักวิเคราะห์อาวุโส </a:t>
            </a:r>
            <a:r>
              <a:rPr lang="en-US" sz="1000" dirty="0">
                <a:solidFill>
                  <a:srgbClr val="080808"/>
                </a:solidFill>
              </a:rPr>
              <a:t>(Healthcare, ICT, Modern Trade)</a:t>
            </a:r>
          </a:p>
          <a:p>
            <a:pPr marL="285750" indent="-171450" defTabSz="1085850">
              <a:lnSpc>
                <a:spcPct val="110000"/>
              </a:lnSpc>
              <a:buClr>
                <a:srgbClr val="6F5F5F"/>
              </a:buClr>
              <a:buSzPct val="50000"/>
              <a:buFont typeface="Wingdings 2" panose="05020102010507070707" pitchFamily="18" charset="2"/>
              <a:buChar char=""/>
            </a:pPr>
            <a:r>
              <a:rPr lang="th-TH" sz="1000" dirty="0">
                <a:solidFill>
                  <a:srgbClr val="080808"/>
                </a:solidFill>
              </a:rPr>
              <a:t>ปิยะนุช สถาพงศ์ภักดี </a:t>
            </a:r>
            <a:r>
              <a:rPr lang="en-US" sz="1000" dirty="0">
                <a:solidFill>
                  <a:srgbClr val="080808"/>
                </a:solidFill>
              </a:rPr>
              <a:t>		</a:t>
            </a:r>
            <a:r>
              <a:rPr lang="th-TH" sz="1000" dirty="0">
                <a:solidFill>
                  <a:srgbClr val="080808"/>
                </a:solidFill>
              </a:rPr>
              <a:t>นักวิเคราะห์อาวุโส </a:t>
            </a:r>
            <a:r>
              <a:rPr lang="en-US" sz="1000" dirty="0">
                <a:solidFill>
                  <a:srgbClr val="080808"/>
                </a:solidFill>
              </a:rPr>
              <a:t>(Transportation &amp; Logistics, Industry Risk Ratings)</a:t>
            </a:r>
          </a:p>
          <a:p>
            <a:pPr marL="285750" indent="-171450" defTabSz="1085850">
              <a:lnSpc>
                <a:spcPct val="110000"/>
              </a:lnSpc>
              <a:buClr>
                <a:srgbClr val="6F5F5F"/>
              </a:buClr>
              <a:buSzPct val="50000"/>
              <a:buFont typeface="Wingdings 2" panose="05020102010507070707" pitchFamily="18" charset="2"/>
              <a:buChar char=""/>
            </a:pPr>
            <a:r>
              <a:rPr lang="th-TH" sz="1000" dirty="0">
                <a:solidFill>
                  <a:srgbClr val="080808"/>
                </a:solidFill>
              </a:rPr>
              <a:t>นรินทร์ ตันไพบูลย์ </a:t>
            </a:r>
            <a:r>
              <a:rPr lang="en-US" sz="1000" dirty="0">
                <a:solidFill>
                  <a:srgbClr val="080808"/>
                </a:solidFill>
              </a:rPr>
              <a:t>		</a:t>
            </a:r>
            <a:r>
              <a:rPr lang="th-TH" sz="1000" dirty="0">
                <a:solidFill>
                  <a:srgbClr val="080808"/>
                </a:solidFill>
              </a:rPr>
              <a:t>นักวิเคราะห์อาวุโส </a:t>
            </a:r>
            <a:r>
              <a:rPr lang="en-US" sz="1000" dirty="0">
                <a:solidFill>
                  <a:srgbClr val="080808"/>
                </a:solidFill>
              </a:rPr>
              <a:t>(Power Generation, Biofuel, Chemical &amp; Plastic Products)</a:t>
            </a:r>
            <a:endParaRPr lang="th-TH" sz="1000" dirty="0">
              <a:solidFill>
                <a:srgbClr val="080808"/>
              </a:solidFill>
            </a:endParaRPr>
          </a:p>
          <a:p>
            <a:pPr marL="285750" indent="-171450" defTabSz="1085850">
              <a:lnSpc>
                <a:spcPct val="110000"/>
              </a:lnSpc>
              <a:buClr>
                <a:srgbClr val="6F5F5F"/>
              </a:buClr>
              <a:buSzPct val="50000"/>
              <a:buFont typeface="Wingdings 2" panose="05020102010507070707" pitchFamily="18" charset="2"/>
              <a:buChar char=""/>
            </a:pPr>
            <a:r>
              <a:rPr lang="th-TH" sz="1000" dirty="0">
                <a:solidFill>
                  <a:srgbClr val="080808"/>
                </a:solidFill>
              </a:rPr>
              <a:t>ตลับลักขณ์ ธนดิษฐ์สุวรรณ </a:t>
            </a:r>
            <a:r>
              <a:rPr lang="en-US" sz="1000" dirty="0">
                <a:solidFill>
                  <a:srgbClr val="080808"/>
                </a:solidFill>
              </a:rPr>
              <a:t>	</a:t>
            </a:r>
            <a:r>
              <a:rPr lang="th-TH" sz="1000" dirty="0">
                <a:solidFill>
                  <a:srgbClr val="080808"/>
                </a:solidFill>
              </a:rPr>
              <a:t>นักวิเคราะห์อาวุโส</a:t>
            </a:r>
            <a:r>
              <a:rPr lang="en-US" sz="1000" dirty="0">
                <a:solidFill>
                  <a:srgbClr val="080808"/>
                </a:solidFill>
              </a:rPr>
              <a:t> (Financial Sectors)</a:t>
            </a:r>
          </a:p>
          <a:p>
            <a:pPr marL="285750" indent="-171450" defTabSz="1085850">
              <a:lnSpc>
                <a:spcPct val="110000"/>
              </a:lnSpc>
              <a:buClr>
                <a:srgbClr val="6F5F5F"/>
              </a:buClr>
              <a:buSzPct val="50000"/>
              <a:buFont typeface="Wingdings 2" panose="05020102010507070707" pitchFamily="18" charset="2"/>
              <a:buChar char=""/>
            </a:pPr>
            <a:r>
              <a:rPr lang="th-TH" sz="1000" dirty="0">
                <a:solidFill>
                  <a:srgbClr val="080808"/>
                </a:solidFill>
              </a:rPr>
              <a:t>พุทธชาด ลุนคำ </a:t>
            </a:r>
            <a:r>
              <a:rPr lang="en-US" sz="1000" dirty="0">
                <a:solidFill>
                  <a:srgbClr val="080808"/>
                </a:solidFill>
              </a:rPr>
              <a:t>		</a:t>
            </a:r>
            <a:r>
              <a:rPr lang="th-TH" sz="1000" dirty="0">
                <a:solidFill>
                  <a:srgbClr val="080808"/>
                </a:solidFill>
              </a:rPr>
              <a:t>นักวิเคราะห์ </a:t>
            </a:r>
            <a:r>
              <a:rPr lang="en-US" sz="1000" dirty="0">
                <a:solidFill>
                  <a:srgbClr val="080808"/>
                </a:solidFill>
              </a:rPr>
              <a:t>(Tourism Sectors, Real Estate in Upcountry)</a:t>
            </a:r>
          </a:p>
          <a:p>
            <a:pPr marL="285750" indent="-171450" defTabSz="1085850">
              <a:lnSpc>
                <a:spcPct val="110000"/>
              </a:lnSpc>
              <a:buClr>
                <a:srgbClr val="6F5F5F"/>
              </a:buClr>
              <a:buSzPct val="50000"/>
              <a:buFont typeface="Wingdings 2" panose="05020102010507070707" pitchFamily="18" charset="2"/>
              <a:buChar char=""/>
            </a:pPr>
            <a:r>
              <a:rPr lang="th-TH" sz="1000" dirty="0">
                <a:solidFill>
                  <a:srgbClr val="080808"/>
                </a:solidFill>
              </a:rPr>
              <a:t>นิรัติศัย ทุมวงษา </a:t>
            </a:r>
            <a:r>
              <a:rPr lang="en-US" sz="1000" dirty="0">
                <a:solidFill>
                  <a:srgbClr val="080808"/>
                </a:solidFill>
              </a:rPr>
              <a:t>		</a:t>
            </a:r>
            <a:r>
              <a:rPr lang="th-TH" sz="1000" dirty="0">
                <a:solidFill>
                  <a:srgbClr val="080808"/>
                </a:solidFill>
              </a:rPr>
              <a:t>นักวิเคราะห์ </a:t>
            </a:r>
            <a:r>
              <a:rPr lang="en-US" sz="1000" dirty="0">
                <a:solidFill>
                  <a:srgbClr val="080808"/>
                </a:solidFill>
              </a:rPr>
              <a:t>(Construction Contractor, Construction Materials)</a:t>
            </a:r>
          </a:p>
          <a:p>
            <a:pPr marL="285750" indent="-171450" defTabSz="1085850">
              <a:lnSpc>
                <a:spcPct val="110000"/>
              </a:lnSpc>
              <a:buClr>
                <a:srgbClr val="6F5F5F"/>
              </a:buClr>
              <a:buSzPct val="50000"/>
              <a:buFont typeface="Wingdings 2" panose="05020102010507070707" pitchFamily="18" charset="2"/>
              <a:buChar char=""/>
            </a:pPr>
            <a:r>
              <a:rPr lang="th-TH" sz="1000" dirty="0">
                <a:solidFill>
                  <a:srgbClr val="080808"/>
                </a:solidFill>
              </a:rPr>
              <a:t>วรรณา ยงพิศาลภพ </a:t>
            </a:r>
            <a:r>
              <a:rPr lang="en-US" sz="1000" dirty="0">
                <a:solidFill>
                  <a:srgbClr val="080808"/>
                </a:solidFill>
              </a:rPr>
              <a:t>		</a:t>
            </a:r>
            <a:r>
              <a:rPr lang="th-TH" sz="1000" dirty="0">
                <a:solidFill>
                  <a:srgbClr val="080808"/>
                </a:solidFill>
              </a:rPr>
              <a:t>นักวิเคราะห์ </a:t>
            </a:r>
            <a:r>
              <a:rPr lang="en-US" sz="1000" dirty="0">
                <a:solidFill>
                  <a:srgbClr val="080808"/>
                </a:solidFill>
              </a:rPr>
              <a:t>(Automobile, Electronics &amp; Electrical Appliances, Beverages)</a:t>
            </a:r>
          </a:p>
          <a:p>
            <a:pPr marL="285750" indent="-171450" defTabSz="1085850">
              <a:lnSpc>
                <a:spcPct val="110000"/>
              </a:lnSpc>
              <a:buClr>
                <a:srgbClr val="6F5F5F"/>
              </a:buClr>
              <a:buSzPct val="50000"/>
              <a:buFont typeface="Wingdings 2" panose="05020102010507070707" pitchFamily="18" charset="2"/>
              <a:buChar char=""/>
            </a:pPr>
            <a:r>
              <a:rPr lang="th-TH" sz="1000" dirty="0">
                <a:solidFill>
                  <a:srgbClr val="080808"/>
                </a:solidFill>
              </a:rPr>
              <a:t>วารีรัตน์ เพชรสีช่วง </a:t>
            </a:r>
            <a:r>
              <a:rPr lang="en-US" sz="1000" dirty="0">
                <a:solidFill>
                  <a:srgbClr val="080808"/>
                </a:solidFill>
              </a:rPr>
              <a:t>		</a:t>
            </a:r>
            <a:r>
              <a:rPr lang="th-TH" sz="1000" dirty="0">
                <a:solidFill>
                  <a:srgbClr val="080808"/>
                </a:solidFill>
              </a:rPr>
              <a:t>นักวิเคราะห์ </a:t>
            </a:r>
            <a:r>
              <a:rPr lang="en-US" sz="1000" dirty="0">
                <a:solidFill>
                  <a:srgbClr val="080808"/>
                </a:solidFill>
              </a:rPr>
              <a:t>(Agricultural Products and Food)</a:t>
            </a:r>
          </a:p>
          <a:p>
            <a:pPr marL="285750" indent="-171450" defTabSz="1085850">
              <a:lnSpc>
                <a:spcPct val="110000"/>
              </a:lnSpc>
              <a:buClr>
                <a:srgbClr val="6F5F5F"/>
              </a:buClr>
              <a:buSzPct val="50000"/>
              <a:buFont typeface="Wingdings 2" panose="05020102010507070707" pitchFamily="18" charset="2"/>
              <a:buChar char=""/>
            </a:pPr>
            <a:r>
              <a:rPr lang="th-TH" sz="1000" dirty="0">
                <a:solidFill>
                  <a:srgbClr val="080808"/>
                </a:solidFill>
              </a:rPr>
              <a:t>รชฏ เลียงจันทร์ </a:t>
            </a:r>
            <a:r>
              <a:rPr lang="en-US" sz="1000" dirty="0">
                <a:solidFill>
                  <a:srgbClr val="080808"/>
                </a:solidFill>
              </a:rPr>
              <a:t>		</a:t>
            </a:r>
            <a:r>
              <a:rPr lang="th-TH" sz="1000" dirty="0">
                <a:solidFill>
                  <a:srgbClr val="080808"/>
                </a:solidFill>
              </a:rPr>
              <a:t>นักวิเคราะห์ </a:t>
            </a:r>
            <a:r>
              <a:rPr lang="en-US" sz="1000" dirty="0">
                <a:solidFill>
                  <a:srgbClr val="080808"/>
                </a:solidFill>
              </a:rPr>
              <a:t>(Oil &amp; Gas, Petrochemicals, Industry Scenario Analysis)</a:t>
            </a:r>
          </a:p>
          <a:p>
            <a:pPr marL="285750" indent="-171450" defTabSz="1085850">
              <a:lnSpc>
                <a:spcPct val="110000"/>
              </a:lnSpc>
              <a:buClr>
                <a:srgbClr val="6F5F5F"/>
              </a:buClr>
              <a:buSzPct val="50000"/>
              <a:buFont typeface="Wingdings 2" panose="05020102010507070707" pitchFamily="18" charset="2"/>
              <a:buChar char=""/>
            </a:pPr>
            <a:r>
              <a:rPr lang="th-TH" sz="1000" dirty="0">
                <a:solidFill>
                  <a:srgbClr val="080808"/>
                </a:solidFill>
              </a:rPr>
              <a:t>พัชรา กลิ่นชวนชื่น </a:t>
            </a:r>
            <a:r>
              <a:rPr lang="en-US" sz="1000" dirty="0">
                <a:solidFill>
                  <a:srgbClr val="080808"/>
                </a:solidFill>
              </a:rPr>
              <a:t>		</a:t>
            </a:r>
            <a:r>
              <a:rPr lang="th-TH" sz="1000" dirty="0">
                <a:solidFill>
                  <a:srgbClr val="080808"/>
                </a:solidFill>
              </a:rPr>
              <a:t>นักวิเคราะห์ </a:t>
            </a:r>
            <a:r>
              <a:rPr lang="en-US" sz="1000" dirty="0">
                <a:solidFill>
                  <a:srgbClr val="080808"/>
                </a:solidFill>
              </a:rPr>
              <a:t>(Real Estate in BMR)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th-TH" sz="1200" b="1" dirty="0">
                <a:solidFill>
                  <a:srgbClr val="080808"/>
                </a:solidFill>
              </a:rPr>
              <a:t>ทีมพัฒนางานวิจัย</a:t>
            </a:r>
            <a:endParaRPr lang="en-US" sz="1200" b="1" dirty="0">
              <a:solidFill>
                <a:srgbClr val="080808"/>
              </a:solidFill>
            </a:endParaRPr>
          </a:p>
          <a:p>
            <a:pPr marL="285750" indent="-171450" defTabSz="1085850">
              <a:lnSpc>
                <a:spcPct val="110000"/>
              </a:lnSpc>
              <a:buClr>
                <a:srgbClr val="6F5F5F"/>
              </a:buClr>
              <a:buSzPct val="50000"/>
              <a:buFont typeface="Wingdings 2" panose="05020102010507070707" pitchFamily="18" charset="2"/>
              <a:buChar char=""/>
            </a:pPr>
            <a:r>
              <a:rPr lang="th-TH" sz="1000" dirty="0">
                <a:solidFill>
                  <a:srgbClr val="080808"/>
                </a:solidFill>
              </a:rPr>
              <a:t>อาภากร นพรัตยาภรณ์</a:t>
            </a:r>
            <a:r>
              <a:rPr lang="en-US" sz="800" dirty="0">
                <a:solidFill>
                  <a:srgbClr val="080808"/>
                </a:solidFill>
              </a:rPr>
              <a:t>		</a:t>
            </a:r>
            <a:r>
              <a:rPr lang="th-TH" sz="1000" dirty="0">
                <a:solidFill>
                  <a:srgbClr val="080808"/>
                </a:solidFill>
              </a:rPr>
              <a:t>นักวิเคราะห์</a:t>
            </a:r>
            <a:r>
              <a:rPr lang="th-TH" sz="800" dirty="0">
                <a:solidFill>
                  <a:srgbClr val="080808"/>
                </a:solidFill>
              </a:rPr>
              <a:t>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th-TH" sz="1200" b="1" dirty="0">
                <a:solidFill>
                  <a:srgbClr val="080808"/>
                </a:solidFill>
              </a:rPr>
              <a:t>ทีมบริหารระบบข้อมูลวิจัย</a:t>
            </a:r>
            <a:endParaRPr lang="en-US" sz="1200" b="1" dirty="0">
              <a:solidFill>
                <a:srgbClr val="080808"/>
              </a:solidFill>
            </a:endParaRPr>
          </a:p>
          <a:p>
            <a:pPr marL="285750" indent="-171450" defTabSz="1085850">
              <a:lnSpc>
                <a:spcPct val="110000"/>
              </a:lnSpc>
              <a:buClr>
                <a:srgbClr val="6F5F5F"/>
              </a:buClr>
              <a:buSzPct val="50000"/>
              <a:buFont typeface="Wingdings 2" panose="05020102010507070707" pitchFamily="18" charset="2"/>
              <a:buChar char=""/>
              <a:tabLst>
                <a:tab pos="1546225" algn="l"/>
              </a:tabLst>
            </a:pPr>
            <a:r>
              <a:rPr lang="th-TH" sz="1000" dirty="0">
                <a:solidFill>
                  <a:srgbClr val="080808"/>
                </a:solidFill>
              </a:rPr>
              <a:t>สุรัชนี สมประสงค์ </a:t>
            </a:r>
            <a:r>
              <a:rPr lang="en-US" sz="800" dirty="0">
                <a:solidFill>
                  <a:srgbClr val="080808"/>
                </a:solidFill>
              </a:rPr>
              <a:t>		</a:t>
            </a:r>
            <a:r>
              <a:rPr lang="th-TH" sz="1000" dirty="0">
                <a:solidFill>
                  <a:srgbClr val="080808"/>
                </a:solidFill>
              </a:rPr>
              <a:t>เจ้าหน้าที่บริหารงานทั่วไป</a:t>
            </a:r>
            <a:endParaRPr lang="en-US" sz="1000" dirty="0">
              <a:solidFill>
                <a:srgbClr val="080808"/>
              </a:solidFill>
            </a:endParaRPr>
          </a:p>
          <a:p>
            <a:pPr marL="285750" indent="-171450" defTabSz="1085850">
              <a:lnSpc>
                <a:spcPct val="110000"/>
              </a:lnSpc>
              <a:buClr>
                <a:srgbClr val="6F5F5F"/>
              </a:buClr>
              <a:buSzPct val="50000"/>
              <a:buFont typeface="Wingdings 2" panose="05020102010507070707" pitchFamily="18" charset="2"/>
              <a:buChar char=""/>
              <a:tabLst>
                <a:tab pos="1546225" algn="l"/>
              </a:tabLst>
            </a:pPr>
            <a:r>
              <a:rPr lang="th-TH" sz="1000" dirty="0">
                <a:solidFill>
                  <a:srgbClr val="080808"/>
                </a:solidFill>
              </a:rPr>
              <a:t>ธมณ เสริญสุขสกุล </a:t>
            </a:r>
            <a:r>
              <a:rPr lang="th-TH" sz="800" dirty="0">
                <a:solidFill>
                  <a:srgbClr val="080808"/>
                </a:solidFill>
              </a:rPr>
              <a:t>	</a:t>
            </a:r>
            <a:r>
              <a:rPr lang="en-US" sz="800" dirty="0">
                <a:solidFill>
                  <a:srgbClr val="080808"/>
                </a:solidFill>
              </a:rPr>
              <a:t>	</a:t>
            </a:r>
            <a:r>
              <a:rPr lang="th-TH" sz="1000" dirty="0">
                <a:solidFill>
                  <a:srgbClr val="080808"/>
                </a:solidFill>
              </a:rPr>
              <a:t>เจ้าหน้าที่บริหารงานทั่วไป</a:t>
            </a:r>
          </a:p>
          <a:p>
            <a:pPr marL="285750" indent="-171450" defTabSz="1085850">
              <a:lnSpc>
                <a:spcPct val="110000"/>
              </a:lnSpc>
              <a:buClr>
                <a:srgbClr val="6F5F5F"/>
              </a:buClr>
              <a:buSzPct val="50000"/>
              <a:buFont typeface="Wingdings 2" panose="05020102010507070707" pitchFamily="18" charset="2"/>
              <a:buChar char=""/>
              <a:tabLst>
                <a:tab pos="1546225" algn="l"/>
              </a:tabLst>
            </a:pPr>
            <a:r>
              <a:rPr lang="th-TH" sz="1000" dirty="0">
                <a:solidFill>
                  <a:srgbClr val="080808"/>
                </a:solidFill>
              </a:rPr>
              <a:t>เชิดศักดิ์ ศรีชัยตัน </a:t>
            </a:r>
            <a:r>
              <a:rPr lang="th-TH" sz="800" dirty="0">
                <a:solidFill>
                  <a:srgbClr val="080808"/>
                </a:solidFill>
              </a:rPr>
              <a:t>	</a:t>
            </a:r>
            <a:r>
              <a:rPr lang="en-US" sz="800" dirty="0">
                <a:solidFill>
                  <a:srgbClr val="080808"/>
                </a:solidFill>
              </a:rPr>
              <a:t>	</a:t>
            </a:r>
            <a:r>
              <a:rPr lang="th-TH" sz="1000" dirty="0">
                <a:solidFill>
                  <a:srgbClr val="080808"/>
                </a:solidFill>
              </a:rPr>
              <a:t>เจ้าหน้าที่ระบบข้อมูลวิจัย</a:t>
            </a:r>
            <a:endParaRPr lang="en-US" sz="1000" dirty="0">
              <a:solidFill>
                <a:srgbClr val="080808"/>
              </a:solidFill>
            </a:endParaRPr>
          </a:p>
          <a:p>
            <a:pPr marL="285750" indent="-171450" defTabSz="1085850">
              <a:lnSpc>
                <a:spcPct val="110000"/>
              </a:lnSpc>
              <a:buClr>
                <a:srgbClr val="6F5F5F"/>
              </a:buClr>
              <a:buSzPct val="50000"/>
              <a:buFont typeface="Wingdings 2" panose="05020102010507070707" pitchFamily="18" charset="2"/>
              <a:buChar char=""/>
              <a:tabLst>
                <a:tab pos="1546225" algn="l"/>
              </a:tabLst>
            </a:pPr>
            <a:r>
              <a:rPr lang="th-TH" sz="1000" dirty="0">
                <a:solidFill>
                  <a:srgbClr val="080808"/>
                </a:solidFill>
              </a:rPr>
              <a:t>วงศกร แก้วอุดทัง </a:t>
            </a:r>
            <a:r>
              <a:rPr lang="th-TH" sz="800" dirty="0">
                <a:solidFill>
                  <a:srgbClr val="080808"/>
                </a:solidFill>
              </a:rPr>
              <a:t>	</a:t>
            </a:r>
            <a:r>
              <a:rPr lang="en-US" sz="800" dirty="0">
                <a:solidFill>
                  <a:srgbClr val="080808"/>
                </a:solidFill>
              </a:rPr>
              <a:t>	</a:t>
            </a:r>
            <a:r>
              <a:rPr lang="th-TH" sz="1000" dirty="0">
                <a:solidFill>
                  <a:srgbClr val="080808"/>
                </a:solidFill>
              </a:rPr>
              <a:t>เจ้าหน้าที่ระบบข้อมูลวิจัย</a:t>
            </a:r>
            <a:endParaRPr lang="en-US" sz="1000" dirty="0">
              <a:solidFill>
                <a:srgbClr val="080808"/>
              </a:solidFill>
            </a:endParaRPr>
          </a:p>
          <a:p>
            <a:pPr marL="285750" indent="-171450" defTabSz="1085850">
              <a:lnSpc>
                <a:spcPct val="110000"/>
              </a:lnSpc>
              <a:buClr>
                <a:srgbClr val="6F5F5F"/>
              </a:buClr>
              <a:buSzPct val="50000"/>
              <a:buFont typeface="Wingdings 2" panose="05020102010507070707" pitchFamily="18" charset="2"/>
              <a:buChar char=""/>
              <a:tabLst>
                <a:tab pos="1546225" algn="l"/>
              </a:tabLst>
            </a:pPr>
            <a:endParaRPr lang="en-US" sz="800" dirty="0">
              <a:solidFill>
                <a:srgbClr val="080808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65760" y="8702683"/>
            <a:ext cx="6248400" cy="593717"/>
            <a:chOff x="444500" y="5390172"/>
            <a:chExt cx="6058221" cy="593717"/>
          </a:xfrm>
        </p:grpSpPr>
        <p:sp>
          <p:nvSpPr>
            <p:cNvPr id="24" name="Round Single Corner Rectangle 23"/>
            <p:cNvSpPr/>
            <p:nvPr/>
          </p:nvSpPr>
          <p:spPr>
            <a:xfrm>
              <a:off x="444500" y="5390172"/>
              <a:ext cx="5962234" cy="251680"/>
            </a:xfrm>
            <a:prstGeom prst="round1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Clr>
                  <a:srgbClr val="FF9900"/>
                </a:buClr>
              </a:pPr>
              <a:r>
                <a:rPr lang="th-TH" sz="1400" b="1" dirty="0">
                  <a:solidFill>
                    <a:srgbClr val="080808">
                      <a:lumMod val="75000"/>
                      <a:lumOff val="25000"/>
                    </a:srgbClr>
                  </a:solidFill>
                  <a:latin typeface="PSL Kittithada" panose="02020603050405020304" pitchFamily="18" charset="-34"/>
                  <a:cs typeface="PSL Kittithada" panose="02020603050405020304" pitchFamily="18" charset="-34"/>
                </a:rPr>
                <a:t>คำสงวนสิทธิ์</a:t>
              </a:r>
            </a:p>
          </p:txBody>
        </p:sp>
        <p:sp>
          <p:nvSpPr>
            <p:cNvPr id="25" name="TextBox 24"/>
            <p:cNvSpPr txBox="1"/>
            <p:nvPr/>
          </p:nvSpPr>
          <p:spPr bwMode="auto">
            <a:xfrm>
              <a:off x="453817" y="5614557"/>
              <a:ext cx="6048904" cy="369332"/>
            </a:xfrm>
            <a:prstGeom prst="round1Rect">
              <a:avLst/>
            </a:prstGeom>
            <a:noFill/>
            <a:extLst/>
          </p:spPr>
          <p:txBody>
            <a:bodyPr wrap="square" rtlCol="0">
              <a:spAutoFit/>
            </a:bodyPr>
            <a:lstStyle>
              <a:defPPr>
                <a:defRPr lang="th-TH"/>
              </a:defPPr>
              <a:lvl1pPr>
                <a:defRPr sz="1100"/>
              </a:lvl1pPr>
            </a:lstStyle>
            <a:p>
              <a:r>
                <a:rPr lang="th-TH" sz="900" dirty="0">
                  <a:solidFill>
                    <a:srgbClr val="080808">
                      <a:lumMod val="75000"/>
                      <a:lumOff val="25000"/>
                    </a:srgbClr>
                  </a:solidFill>
                </a:rPr>
                <a:t>เอกสารฉบับนี้จัดทำขึ้นจากแหล่งข้อมูลที่เปิดเผยต่อสาธารณชนที่น่าเชื่อถือ อย่างไรก็ตามวิจัยกรุงศรีมิอาจรับรองความถูกต้องและความสมบูรณ์ของข้อมูลดังกล่าวได้ ทั้งนี้ข้อคิดเห็นที่ปรากฏเป็นความคิดเห็นของวิจัยกรุงศรี  ไม่จำเป็นต้องสอดคล้องกับ บมจ. ธนาคารกรุงศรีอยุธยา และขอสงวนสิทธิ์ในการเปลี่ยนแปลงความเห็น หรือประมาณการต่างๆ โดยไม่ต้องแจ้งล่วงหน้า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11480" y="8047672"/>
            <a:ext cx="6035040" cy="272415"/>
          </a:xfrm>
          <a:prstGeom prst="roundRect">
            <a:avLst/>
          </a:prstGeom>
          <a:solidFill>
            <a:schemeClr val="accent2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th-TH" sz="1100" i="1" dirty="0">
                <a:solidFill>
                  <a:srgbClr val="080808"/>
                </a:solidFill>
                <a:latin typeface="DB Fongnam" panose="02000000000000000000" pitchFamily="2" charset="-34"/>
                <a:cs typeface="DB Fongnam" panose="02000000000000000000" pitchFamily="2" charset="-34"/>
              </a:rPr>
              <a:t>สนใจสมัครรับอีเมล์ได้ที่ </a:t>
            </a:r>
            <a:r>
              <a:rPr lang="en-US" sz="1050" i="1" dirty="0">
                <a:solidFill>
                  <a:srgbClr val="080808"/>
                </a:solidFill>
                <a:latin typeface="DB Fongnam" panose="02000000000000000000" pitchFamily="2" charset="-34"/>
                <a:cs typeface="DB Fongnam" panose="02000000000000000000" pitchFamily="2" charset="-34"/>
              </a:rPr>
              <a:t> </a:t>
            </a:r>
            <a:r>
              <a:rPr lang="en-US" sz="1600" b="1" i="1" dirty="0">
                <a:solidFill>
                  <a:srgbClr val="080808"/>
                </a:solidFill>
                <a:latin typeface="DB Fongnam" panose="02000000000000000000" pitchFamily="2" charset="-34"/>
                <a:cs typeface="DB Fongnam" panose="02000000000000000000" pitchFamily="2" charset="-34"/>
              </a:rPr>
              <a:t>krungsri.research@krungsri.com</a:t>
            </a:r>
            <a:endParaRPr lang="th-TH" sz="1600" b="1" dirty="0">
              <a:solidFill>
                <a:srgbClr val="080808"/>
              </a:solidFill>
              <a:latin typeface="DB Fongnam" panose="02000000000000000000" pitchFamily="2" charset="-34"/>
              <a:cs typeface="DB Fongnam" panose="020000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456607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When OPEC Makes a Move . . .&amp;quot;&quot;/&gt;&lt;property id=&quot;20307&quot; value=&quot;277&quot;/&gt;&lt;/object&gt;&lt;object type=&quot;3&quot; unique_id=&quot;10004&quot;&gt;&lt;property id=&quot;20148&quot; value=&quot;5&quot;/&gt;&lt;property id=&quot;20300&quot; value=&quot;Slide 2&quot;/&gt;&lt;property id=&quot;20307&quot; value=&quot;283&quot;/&gt;&lt;/object&gt;&lt;object type=&quot;3&quot; unique_id=&quot;10005&quot;&gt;&lt;property id=&quot;20148&quot; value=&quot;5&quot;/&gt;&lt;property id=&quot;20300&quot; value=&quot;Slide 3&quot;/&gt;&lt;property id=&quot;20307&quot; value=&quot;281&quot;/&gt;&lt;/object&gt;&lt;object type=&quot;3&quot; unique_id=&quot;10006&quot;&gt;&lt;property id=&quot;20148&quot; value=&quot;5&quot;/&gt;&lt;property id=&quot;20300&quot; value=&quot;Slide 4&quot;/&gt;&lt;property id=&quot;20307&quot; value=&quot;282&quot;/&gt;&lt;/object&gt;&lt;/object&gt;&lt;object type=&quot;8&quot; unique_id=&quot;10012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Custom 4">
      <a:dk1>
        <a:srgbClr val="080808"/>
      </a:dk1>
      <a:lt1>
        <a:srgbClr val="FFFFFF"/>
      </a:lt1>
      <a:dk2>
        <a:srgbClr val="6F5F5F"/>
      </a:dk2>
      <a:lt2>
        <a:srgbClr val="554848"/>
      </a:lt2>
      <a:accent1>
        <a:srgbClr val="AC9693"/>
      </a:accent1>
      <a:accent2>
        <a:srgbClr val="FFCC81"/>
      </a:accent2>
      <a:accent3>
        <a:srgbClr val="D35400"/>
      </a:accent3>
      <a:accent4>
        <a:srgbClr val="2980B9"/>
      </a:accent4>
      <a:accent5>
        <a:srgbClr val="FF9900"/>
      </a:accent5>
      <a:accent6>
        <a:srgbClr val="81ADB5"/>
      </a:accent6>
      <a:hlink>
        <a:srgbClr val="FFCE00"/>
      </a:hlink>
      <a:folHlink>
        <a:srgbClr val="554848"/>
      </a:folHlink>
    </a:clrScheme>
    <a:fontScheme name="BAY_Thai">
      <a:majorFont>
        <a:latin typeface="Cordia New"/>
        <a:ea typeface=""/>
        <a:cs typeface="Cordia New"/>
      </a:majorFont>
      <a:minorFont>
        <a:latin typeface="Cordia New"/>
        <a:ea typeface=""/>
        <a:cs typeface="Cordi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17326</TotalTime>
  <Words>2564</Words>
  <Application>Microsoft Office PowerPoint</Application>
  <PresentationFormat>กระดาษ A4 (210x297 มม.)</PresentationFormat>
  <Paragraphs>192</Paragraphs>
  <Slides>5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9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5</vt:i4>
      </vt:variant>
    </vt:vector>
  </HeadingPairs>
  <TitlesOfParts>
    <vt:vector size="15" baseType="lpstr">
      <vt:lpstr>SimSun</vt:lpstr>
      <vt:lpstr>Arial</vt:lpstr>
      <vt:lpstr>Calibri</vt:lpstr>
      <vt:lpstr>Cordia New</vt:lpstr>
      <vt:lpstr>CordiaUPC</vt:lpstr>
      <vt:lpstr>DB Fongnam</vt:lpstr>
      <vt:lpstr>PSL Kittithada</vt:lpstr>
      <vt:lpstr>Wingdings 2</vt:lpstr>
      <vt:lpstr>Wingdings 3</vt:lpstr>
      <vt:lpstr>Office Theme</vt:lpstr>
      <vt:lpstr>วิกฤตการทูตในกาตาร์และนัยต่อประเทศไทย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RL</dc:creator>
  <cp:lastModifiedBy>Dithapan Laobunkue</cp:lastModifiedBy>
  <cp:revision>940</cp:revision>
  <cp:lastPrinted>2017-06-20T07:57:29Z</cp:lastPrinted>
  <dcterms:created xsi:type="dcterms:W3CDTF">2016-03-02T03:46:33Z</dcterms:created>
  <dcterms:modified xsi:type="dcterms:W3CDTF">2017-06-23T10:38:40Z</dcterms:modified>
</cp:coreProperties>
</file>