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56" r:id="rId2"/>
    <p:sldId id="344" r:id="rId3"/>
    <p:sldId id="346" r:id="rId4"/>
    <p:sldId id="345" r:id="rId5"/>
    <p:sldId id="459" r:id="rId6"/>
    <p:sldId id="460" r:id="rId7"/>
    <p:sldId id="461" r:id="rId8"/>
    <p:sldId id="462" r:id="rId9"/>
    <p:sldId id="353" r:id="rId10"/>
    <p:sldId id="428" r:id="rId11"/>
    <p:sldId id="355" r:id="rId12"/>
    <p:sldId id="465" r:id="rId13"/>
    <p:sldId id="431" r:id="rId14"/>
    <p:sldId id="467" r:id="rId15"/>
    <p:sldId id="468" r:id="rId16"/>
    <p:sldId id="472" r:id="rId17"/>
    <p:sldId id="473" r:id="rId18"/>
    <p:sldId id="506" r:id="rId19"/>
    <p:sldId id="474" r:id="rId20"/>
    <p:sldId id="507" r:id="rId21"/>
    <p:sldId id="476" r:id="rId22"/>
    <p:sldId id="479" r:id="rId23"/>
    <p:sldId id="480" r:id="rId24"/>
    <p:sldId id="481" r:id="rId25"/>
    <p:sldId id="477" r:id="rId26"/>
    <p:sldId id="482" r:id="rId27"/>
    <p:sldId id="478" r:id="rId28"/>
    <p:sldId id="483" r:id="rId29"/>
    <p:sldId id="484" r:id="rId30"/>
    <p:sldId id="485" r:id="rId31"/>
    <p:sldId id="486" r:id="rId32"/>
    <p:sldId id="490" r:id="rId33"/>
    <p:sldId id="492" r:id="rId34"/>
    <p:sldId id="491" r:id="rId35"/>
    <p:sldId id="487" r:id="rId36"/>
    <p:sldId id="493" r:id="rId37"/>
    <p:sldId id="494" r:id="rId38"/>
    <p:sldId id="495" r:id="rId39"/>
    <p:sldId id="496" r:id="rId40"/>
    <p:sldId id="497" r:id="rId41"/>
    <p:sldId id="498" r:id="rId42"/>
    <p:sldId id="499" r:id="rId43"/>
    <p:sldId id="501" r:id="rId44"/>
    <p:sldId id="502" r:id="rId45"/>
    <p:sldId id="503" r:id="rId46"/>
    <p:sldId id="504" r:id="rId47"/>
    <p:sldId id="510" r:id="rId48"/>
    <p:sldId id="511" r:id="rId49"/>
    <p:sldId id="424" r:id="rId50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DD3"/>
    <a:srgbClr val="FFE8D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8C439-82D3-4DE1-A64D-B3CB37A2A340}" type="datetimeFigureOut">
              <a:rPr lang="th-TH" smtClean="0"/>
              <a:t>02/06/60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B5B8B-FA0B-4BE5-8080-2FC8F14ABFCD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7775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5B8B-FA0B-4BE5-8080-2FC8F14ABFCD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345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13201" y="64039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79971657-80E4-4F48-9FF7-6E7D880231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2625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250880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4801" y="6416674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79971657-80E4-4F48-9FF7-6E7D880231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747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27501" y="6483350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79971657-80E4-4F48-9FF7-6E7D880231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061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718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6C0D44-9CB0-43D1-9778-4C2FB5F4346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36128" y="6454244"/>
            <a:ext cx="2057400" cy="365125"/>
          </a:xfrm>
        </p:spPr>
        <p:txBody>
          <a:bodyPr/>
          <a:lstStyle/>
          <a:p>
            <a:fld id="{703E0645-788E-4262-9CA5-0A5CEC0D209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0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2" y="250880"/>
            <a:ext cx="73088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150" y="183835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" y="250882"/>
            <a:ext cx="952717" cy="952717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47228" y="643836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79971657-80E4-4F48-9FF7-6E7D880231F7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11919"/>
          <a:stretch/>
        </p:blipFill>
        <p:spPr>
          <a:xfrm>
            <a:off x="8267700" y="6068218"/>
            <a:ext cx="863600" cy="76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8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forminglifenow.wordpress.com/tag/poverty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xfamblogs.org/fp2p/where-has-the-global-movement-against-inequality-got-to-and-what-happens-next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th/url?sa=i&amp;rct=j&amp;q=&amp;esrc=s&amp;source=images&amp;cd=&amp;cad=rja&amp;uact=8&amp;ved=0ahUKEwibr4PQ-7HTAhVDNo8KHcNxB2AQjRwIBw&amp;url=http://www.un.org/sustainabledevelopment/sustainable-development-goals/&amp;psig=AFQjCNHh5R6YM37a_xN64672swnzvzC1WA&amp;ust=1492740882078152" TargetMode="External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hyperlink" Target="http://www.google.co.th/url?sa=i&amp;rct=j&amp;q=&amp;esrc=s&amp;source=images&amp;cd=&amp;cad=rja&amp;uact=8&amp;ved=0ahUKEwjEzMnB75bTAhXLv48KHQ19AXAQjRwIBw&amp;url=http://www.un.org/sustainabledevelopment/sustainable-development-goals/&amp;psig=AFQjCNFVHI0Gawmly05hrzifXpA2BYOT9Q&amp;ust=1491810006355958" TargetMode="External"/><Relationship Id="rId9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02mediagroup.com/blog/agency-culture-compatibility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otmagazine.website/his-majesty/majesty-king-bhumibol-adulyadej-1927-2016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ef.org.uk/d138edtrl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xKYOBNiq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pinterest.com/pin/426645764672192294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798" y="148467"/>
            <a:ext cx="8520985" cy="38681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br>
              <a:rPr lang="th-TH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th-TH" sz="4400" b="1" dirty="0">
                <a:solidFill>
                  <a:schemeClr val="accent5">
                    <a:lumMod val="75000"/>
                  </a:schemeClr>
                </a:solidFill>
              </a:rPr>
              <a:t>“สืบสานพระราชปณิธาน</a:t>
            </a:r>
            <a:br>
              <a:rPr lang="th-TH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th-TH" sz="4400" b="1" dirty="0">
                <a:solidFill>
                  <a:schemeClr val="accent5">
                    <a:lumMod val="75000"/>
                  </a:schemeClr>
                </a:solidFill>
              </a:rPr>
              <a:t>เศรษฐกิจพอเพียงกับการพัฒนาอย่างยั่งยืน”</a:t>
            </a:r>
            <a:br>
              <a:rPr lang="th-TH" sz="44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th-TH" sz="44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th-TH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th-TH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การประชุมวิชาการระดับชาติของนักเศรษฐศาสตร์ ครั้งที่ 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11</a:t>
            </a:r>
            <a:endParaRPr lang="th-TH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290" y="4727200"/>
            <a:ext cx="6858000" cy="18117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3200" b="1" dirty="0">
                <a:solidFill>
                  <a:srgbClr val="002060"/>
                </a:solidFill>
              </a:rPr>
              <a:t>ดร.ประสาร  ไตรรัตน์</a:t>
            </a:r>
            <a:r>
              <a:rPr lang="th-TH" sz="3200" b="1" dirty="0" err="1">
                <a:solidFill>
                  <a:srgbClr val="002060"/>
                </a:solidFill>
              </a:rPr>
              <a:t>วร</a:t>
            </a:r>
            <a:r>
              <a:rPr lang="th-TH" sz="3200" b="1">
                <a:solidFill>
                  <a:srgbClr val="002060"/>
                </a:solidFill>
              </a:rPr>
              <a:t>กุล</a:t>
            </a:r>
          </a:p>
          <a:p>
            <a:pPr>
              <a:spcBef>
                <a:spcPts val="0"/>
              </a:spcBef>
            </a:pPr>
            <a:r>
              <a:rPr lang="th-TH" sz="3200">
                <a:solidFill>
                  <a:schemeClr val="tx1">
                    <a:lumMod val="50000"/>
                    <a:lumOff val="50000"/>
                  </a:schemeClr>
                </a:solidFill>
              </a:rPr>
              <a:t>กรรมการมูลนิธิมั่นพัฒนา </a:t>
            </a:r>
            <a:br>
              <a:rPr lang="th-TH" sz="32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th-TH" sz="3200">
                <a:solidFill>
                  <a:schemeClr val="tx1">
                    <a:lumMod val="50000"/>
                    <a:lumOff val="50000"/>
                  </a:schemeClr>
                </a:solidFill>
              </a:rPr>
              <a:t>และอดีตผู้ว่าการธนาคารแห่งประเทศไทย</a:t>
            </a:r>
          </a:p>
          <a:p>
            <a:pPr>
              <a:spcBef>
                <a:spcPts val="0"/>
              </a:spcBef>
            </a:pP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</a:rPr>
              <a:t>2 </a:t>
            </a:r>
            <a:r>
              <a:rPr lang="th-TH" sz="3200">
                <a:solidFill>
                  <a:schemeClr val="tx1">
                    <a:lumMod val="50000"/>
                    <a:lumOff val="50000"/>
                  </a:schemeClr>
                </a:solidFill>
              </a:rPr>
              <a:t>มิถุนายน 25</a:t>
            </a: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</a:rPr>
              <a:t>60</a:t>
            </a:r>
            <a:endParaRPr lang="th-TH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55107" y="6492875"/>
            <a:ext cx="2057400" cy="365125"/>
          </a:xfrm>
        </p:spPr>
        <p:txBody>
          <a:bodyPr/>
          <a:lstStyle/>
          <a:p>
            <a:fld id="{79971657-80E4-4F48-9FF7-6E7D880231F7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477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76701" y="6483350"/>
            <a:ext cx="2057400" cy="365125"/>
          </a:xfrm>
        </p:spPr>
        <p:txBody>
          <a:bodyPr/>
          <a:lstStyle/>
          <a:p>
            <a:fld id="{79971657-80E4-4F48-9FF7-6E7D880231F7}" type="slidenum">
              <a:rPr lang="th-TH" smtClean="0"/>
              <a:pPr/>
              <a:t>10</a:t>
            </a:fld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3" y="1762125"/>
            <a:ext cx="7525824" cy="3762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053" y="6483350"/>
            <a:ext cx="806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 :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https://transforminglifenow.wordpress.com/tag/poverty/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th-TH" sz="140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327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74724" y="6492875"/>
            <a:ext cx="2057400" cy="365125"/>
          </a:xfrm>
        </p:spPr>
        <p:txBody>
          <a:bodyPr/>
          <a:lstStyle/>
          <a:p>
            <a:fld id="{79971657-80E4-4F48-9FF7-6E7D880231F7}" type="slidenum">
              <a:rPr lang="th-TH" smtClean="0"/>
              <a:pPr/>
              <a:t>11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5" y="1393369"/>
            <a:ext cx="7239000" cy="472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271485"/>
            <a:ext cx="833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 :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http://oxfamblogs.org/fp2p/where-has-the-global-movement-against-inequality-got-to-and-what-happens-next/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Paul Smith, Panos </a:t>
            </a:r>
            <a:r>
              <a:rPr lang="th-TH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(อินเดีย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41545" y="107149"/>
            <a:ext cx="7124432" cy="1064830"/>
          </a:xfrm>
        </p:spPr>
        <p:txBody>
          <a:bodyPr/>
          <a:lstStyle/>
          <a:p>
            <a:pPr algn="ctr"/>
            <a:r>
              <a:rPr lang="th-TH" b="1">
                <a:solidFill>
                  <a:srgbClr val="0070C0"/>
                </a:solidFill>
              </a:rPr>
              <a:t>ความเหลื่อมล้ำภายในประเทศ</a:t>
            </a:r>
            <a:endParaRPr lang="th-TH" b="1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37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12</a:t>
            </a:fld>
            <a:endParaRPr lang="th-TH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89968" y="224887"/>
            <a:ext cx="6838683" cy="1181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r>
              <a:rPr lang="th-TH" b="1">
                <a:solidFill>
                  <a:srgbClr val="0070C0"/>
                </a:solidFill>
              </a:rPr>
              <a:t>ปัญหาสิ่งแวดล้อม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795" t="49083" r="7168" b="-162"/>
          <a:stretch/>
        </p:blipFill>
        <p:spPr>
          <a:xfrm>
            <a:off x="66476" y="1647976"/>
            <a:ext cx="8691926" cy="4387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76" y="6277587"/>
            <a:ext cx="820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 : </a:t>
            </a:r>
            <a:r>
              <a:rPr lang="th-TH" sz="20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มติชน 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20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 </a:t>
            </a:r>
            <a:r>
              <a:rPr lang="th-TH" sz="20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คอลัมน์ “อดีต ปัจจุบัน และอนาคต สิ่งแวดล้อมไทย ไม่ได้ก้าวไกล อย่างที่คิด”</a:t>
            </a:r>
            <a:endParaRPr lang="en-US" sz="200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442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6" y="1896005"/>
            <a:ext cx="8157936" cy="46925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70859" y="6477665"/>
            <a:ext cx="2057400" cy="365125"/>
          </a:xfrm>
        </p:spPr>
        <p:txBody>
          <a:bodyPr/>
          <a:lstStyle/>
          <a:p>
            <a:fld id="{79971657-80E4-4F48-9FF7-6E7D880231F7}" type="slidenum">
              <a:rPr lang="th-TH" smtClean="0"/>
              <a:pPr/>
              <a:t>13</a:t>
            </a:fld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18323" y="6527819"/>
            <a:ext cx="806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 : State of Global Air, 2017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22" y="1266068"/>
            <a:ext cx="502920" cy="50292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53669" y="150915"/>
            <a:ext cx="7124432" cy="1064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r>
              <a:rPr lang="th-TH" b="1">
                <a:solidFill>
                  <a:srgbClr val="0070C0"/>
                </a:solidFill>
              </a:rPr>
              <a:t>มลพิษทางอากาศคุกคามชีวิตมนุษย์มากขึ้น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7810" y="1124611"/>
            <a:ext cx="1151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17%</a:t>
            </a:r>
            <a:endParaRPr lang="th-TH" sz="4000" b="1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1339" y="1116427"/>
            <a:ext cx="1442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Global</a:t>
            </a:r>
            <a:endParaRPr lang="th-TH" sz="4000" b="1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64" y="3631222"/>
            <a:ext cx="482212" cy="4822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84272" y="3438881"/>
            <a:ext cx="1442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18%</a:t>
            </a:r>
            <a:endParaRPr lang="th-TH" sz="40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10" y="3097494"/>
            <a:ext cx="482212" cy="4822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56043" y="2931616"/>
            <a:ext cx="1442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15%</a:t>
            </a:r>
            <a:endParaRPr lang="th-TH" sz="40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33" y="3887901"/>
            <a:ext cx="502920" cy="5029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36888" y="4211801"/>
            <a:ext cx="109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37%</a:t>
            </a:r>
            <a:endParaRPr lang="th-TH" sz="4000" b="1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32" y="3579706"/>
            <a:ext cx="502920" cy="5029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35651" y="3592585"/>
            <a:ext cx="109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13%</a:t>
            </a:r>
            <a:endParaRPr lang="th-TH" sz="4000" b="1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2157" y="6220928"/>
            <a:ext cx="3000778" cy="32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14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7" t="9386" b="18244"/>
          <a:stretch/>
        </p:blipFill>
        <p:spPr>
          <a:xfrm>
            <a:off x="2164702" y="4528355"/>
            <a:ext cx="4752304" cy="2228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25" y="541898"/>
            <a:ext cx="4812992" cy="36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1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3" t="19515" r="2659" b="29568"/>
          <a:stretch/>
        </p:blipFill>
        <p:spPr>
          <a:xfrm>
            <a:off x="7486650" y="1827880"/>
            <a:ext cx="1479997" cy="291604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42039" y="6461126"/>
            <a:ext cx="2057400" cy="365125"/>
          </a:xfrm>
        </p:spPr>
        <p:txBody>
          <a:bodyPr/>
          <a:lstStyle/>
          <a:p>
            <a:fld id="{79971657-80E4-4F48-9FF7-6E7D880231F7}" type="slidenum">
              <a:rPr lang="th-TH" smtClean="0"/>
              <a:pPr/>
              <a:t>15</a:t>
            </a:fld>
            <a:endParaRPr lang="th-TH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16900" b="81372"/>
          <a:stretch/>
        </p:blipFill>
        <p:spPr>
          <a:xfrm>
            <a:off x="1747054" y="507747"/>
            <a:ext cx="6197600" cy="10668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19515" r="18070" b="4007"/>
          <a:stretch/>
        </p:blipFill>
        <p:spPr>
          <a:xfrm>
            <a:off x="360071" y="1827880"/>
            <a:ext cx="7305543" cy="4379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323" y="6555346"/>
            <a:ext cx="7368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 : United Nations</a:t>
            </a:r>
          </a:p>
        </p:txBody>
      </p:sp>
    </p:spTree>
    <p:extLst>
      <p:ext uri="{BB962C8B-B14F-4D97-AF65-F5344CB8AC3E}">
        <p14:creationId xmlns:p14="http://schemas.microsoft.com/office/powerpoint/2010/main" val="128055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22" y="1587916"/>
            <a:ext cx="2268543" cy="2262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02" y="4128752"/>
            <a:ext cx="2275334" cy="2269647"/>
          </a:xfrm>
          <a:prstGeom prst="rect">
            <a:avLst/>
          </a:prstGeom>
        </p:spPr>
      </p:pic>
      <p:pic>
        <p:nvPicPr>
          <p:cNvPr id="7" name="Picture 2" descr="Image result for goal 6 sd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76" y="4128753"/>
            <a:ext cx="2307765" cy="226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08" y="1587916"/>
            <a:ext cx="2262872" cy="22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46" y="1587916"/>
            <a:ext cx="2268543" cy="2262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15" y="4128753"/>
            <a:ext cx="2269647" cy="2269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221478"/>
            <a:ext cx="2704563" cy="12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52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24" y="1725769"/>
            <a:ext cx="5721681" cy="36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54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89"/>
            <a:ext cx="9144000" cy="6943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0152" y="5490917"/>
            <a:ext cx="9259910" cy="1290882"/>
          </a:xfrm>
          <a:prstGeom prst="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ทรงอยากเห็นพสกนิกร “อยู่ดีกินดี มีสุขภาพที่ดี”</a:t>
            </a:r>
          </a:p>
        </p:txBody>
      </p:sp>
    </p:spTree>
    <p:extLst>
      <p:ext uri="{BB962C8B-B14F-4D97-AF65-F5344CB8AC3E}">
        <p14:creationId xmlns:p14="http://schemas.microsoft.com/office/powerpoint/2010/main" val="1492486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042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19</a:t>
            </a:fld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-64394" y="5490917"/>
            <a:ext cx="9259910" cy="1290882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ทรงเสด็จพระราชดำเนินไปยังถิ่นทุรกันดาร</a:t>
            </a:r>
          </a:p>
        </p:txBody>
      </p:sp>
    </p:spTree>
    <p:extLst>
      <p:ext uri="{BB962C8B-B14F-4D97-AF65-F5344CB8AC3E}">
        <p14:creationId xmlns:p14="http://schemas.microsoft.com/office/powerpoint/2010/main" val="360073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1096" y="6483350"/>
            <a:ext cx="2057400" cy="365125"/>
          </a:xfrm>
        </p:spPr>
        <p:txBody>
          <a:bodyPr/>
          <a:lstStyle/>
          <a:p>
            <a:fld id="{79971657-80E4-4F48-9FF7-6E7D880231F7}" type="slidenum">
              <a:rPr lang="th-TH" smtClean="0"/>
              <a:pPr/>
              <a:t>2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7" y="148270"/>
            <a:ext cx="2028260" cy="2028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2" b="27468"/>
          <a:stretch/>
        </p:blipFill>
        <p:spPr>
          <a:xfrm>
            <a:off x="894217" y="2176530"/>
            <a:ext cx="7455794" cy="37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7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7" y="-39709"/>
            <a:ext cx="9168447" cy="6897709"/>
          </a:xfrm>
          <a:prstGeom prst="rect">
            <a:avLst/>
          </a:prstGeom>
          <a:solidFill>
            <a:schemeClr val="accent2">
              <a:lumMod val="20000"/>
              <a:lumOff val="80000"/>
              <a:alpha val="64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-64394" y="5490917"/>
            <a:ext cx="9259910" cy="1290882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ทรงมีหน่วยแพทย์เคลื่อนที่ติดตามไปด้วย</a:t>
            </a:r>
          </a:p>
        </p:txBody>
      </p:sp>
    </p:spTree>
    <p:extLst>
      <p:ext uri="{BB962C8B-B14F-4D97-AF65-F5344CB8AC3E}">
        <p14:creationId xmlns:p14="http://schemas.microsoft.com/office/powerpoint/2010/main" val="3464088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" b="3697"/>
          <a:stretch/>
        </p:blipFill>
        <p:spPr>
          <a:xfrm>
            <a:off x="3512715" y="1275010"/>
            <a:ext cx="4411014" cy="4108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2155" y="2186805"/>
            <a:ext cx="2271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“พอเพียง”</a:t>
            </a:r>
            <a:r>
              <a:rPr lang="th-TH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025" y="1509696"/>
            <a:ext cx="3332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>
                <a:solidFill>
                  <a:srgbClr val="0070C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“ค่านิยมและ</a:t>
            </a:r>
            <a:br>
              <a:rPr lang="th-TH" sz="4400" b="1">
                <a:solidFill>
                  <a:srgbClr val="0070C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</a:br>
            <a:r>
              <a:rPr lang="th-TH" sz="4400" b="1">
                <a:solidFill>
                  <a:srgbClr val="0070C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ทัศนคติที่ถูกต้อง”</a:t>
            </a:r>
            <a:r>
              <a:rPr lang="th-TH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443" y="3730197"/>
            <a:ext cx="3979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“หลักปรัชญา</a:t>
            </a:r>
            <a:br>
              <a:rPr lang="th-TH" sz="4400" b="1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</a:br>
            <a:r>
              <a:rPr lang="th-TH" sz="4400" b="1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เศรษฐกิจพอเพียง”</a:t>
            </a:r>
            <a:endParaRPr lang="th-TH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85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4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1255" y="5022574"/>
            <a:ext cx="9259910" cy="1759225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i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“... เศรษฐกิจพอเพียง </a:t>
            </a:r>
            <a:br>
              <a:rPr lang="th-TH" sz="3600" b="1" i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i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เป็นเสมือน “รากฐาน” ของชีวิต รากฐานความมั่นคงของแผ่นดิน เปรียบเสมือน “เสาเข็ม” ที่ถูกตอกรองรับบ้านเรือนตัวอาคารไว้นั่นเอง ...” </a:t>
            </a:r>
          </a:p>
        </p:txBody>
      </p:sp>
    </p:spTree>
    <p:extLst>
      <p:ext uri="{BB962C8B-B14F-4D97-AF65-F5344CB8AC3E}">
        <p14:creationId xmlns:p14="http://schemas.microsoft.com/office/powerpoint/2010/main" val="889046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23</a:t>
            </a:fld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1466992"/>
            <a:ext cx="7804597" cy="4083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76" y="6381689"/>
            <a:ext cx="820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 : 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http://www.502mediagroup.com/blog/agency-culture-compatibility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7895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24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3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95991"/>
            <a:ext cx="820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 : http://hotmagazine.website/his-majesty/majesty-king-bhumibol-adulyadej-1927-2016</a:t>
            </a: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/</a:t>
            </a: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358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25</a:t>
            </a:fld>
            <a:endParaRPr lang="th-T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6198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842" y="6488668"/>
            <a:ext cx="877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 : http://nwnt.prd.go.th/centerweb/NewsEN/NewsDetail?NT01_NewsID=WNPOL5906010010007</a:t>
            </a:r>
            <a:endParaRPr lang="th-TH" sz="1800">
              <a:solidFill>
                <a:schemeClr val="tx1">
                  <a:lumMod val="50000"/>
                  <a:lumOff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0080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26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309870" y="0"/>
            <a:ext cx="58341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0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ทำไมต้องมีการสืบสาน</a:t>
            </a:r>
            <a:br>
              <a:rPr lang="th-TH" sz="60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พระราชปณิธาน</a:t>
            </a:r>
            <a:br>
              <a:rPr lang="th-TH" sz="60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เศรษฐกิจพอเพียง</a:t>
            </a:r>
            <a:r>
              <a:rPr lang="en-US" sz="60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6000" b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329" y="2509302"/>
            <a:ext cx="1959081" cy="19725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>
                <a:solidFill>
                  <a:schemeClr val="bg1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2</a:t>
            </a:r>
            <a:endParaRPr lang="th-TH" sz="19900">
              <a:solidFill>
                <a:schemeClr val="bg1"/>
              </a:solidFill>
              <a:latin typeface="DB Helvethaica X 75 Bd" panose="02000506090000020004" pitchFamily="2" charset="-34"/>
              <a:cs typeface="DB Helvethaica X 75 B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0029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27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t="7770" r="19132"/>
          <a:stretch/>
        </p:blipFill>
        <p:spPr>
          <a:xfrm>
            <a:off x="563018" y="1947348"/>
            <a:ext cx="3129566" cy="434416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09248" y="891281"/>
            <a:ext cx="3374265" cy="69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มองกว้าง</a:t>
            </a:r>
            <a:endParaRPr lang="th-TH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93485" y="2037500"/>
            <a:ext cx="3374265" cy="69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มองไกล</a:t>
            </a:r>
            <a:endParaRPr lang="th-TH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3484" y="3531628"/>
            <a:ext cx="3374265" cy="69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มองลึกไปข้างใน</a:t>
            </a:r>
            <a:endParaRPr lang="th-TH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92584" y="4974151"/>
            <a:ext cx="3374265" cy="69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มองอย่างไร</a:t>
            </a:r>
            <a:r>
              <a:rPr lang="en-US" b="1">
                <a:solidFill>
                  <a:srgbClr val="0070C0"/>
                </a:solidFill>
              </a:rPr>
              <a:t>?</a:t>
            </a:r>
            <a:endParaRPr lang="th-TH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2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28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1" y="1390919"/>
            <a:ext cx="7601397" cy="42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18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29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08" y="1584101"/>
            <a:ext cx="4569920" cy="45699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831" y="2037499"/>
            <a:ext cx="3374265" cy="69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มองเห็นการณ์ไกล</a:t>
            </a:r>
            <a:endParaRPr lang="th-TH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19163" y="2037499"/>
            <a:ext cx="3374265" cy="69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มองลึกถึงแก่น</a:t>
            </a:r>
            <a:endParaRPr lang="th-TH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66" y="151133"/>
            <a:ext cx="7124432" cy="1325563"/>
          </a:xfrm>
        </p:spPr>
        <p:txBody>
          <a:bodyPr/>
          <a:lstStyle/>
          <a:p>
            <a:pPr algn="ctr"/>
            <a:r>
              <a:rPr lang="th-TH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การบรรยายแบ่งเป็น </a:t>
            </a:r>
            <a:r>
              <a:rPr lang="en-US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648" y="1708733"/>
            <a:ext cx="7199288" cy="685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เศรษฐกิจพอเพียงกับการพัฒนาอย่างยั่งยืน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13249" y="6461126"/>
            <a:ext cx="2057400" cy="365125"/>
          </a:xfrm>
        </p:spPr>
        <p:txBody>
          <a:bodyPr/>
          <a:lstStyle/>
          <a:p>
            <a:fld id="{79971657-80E4-4F48-9FF7-6E7D880231F7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87882" y="2944211"/>
            <a:ext cx="7856118" cy="152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th-TH" sz="4000" b="1">
                <a:solidFill>
                  <a:srgbClr val="002060"/>
                </a:solidFill>
              </a:rPr>
              <a:t>ทำไมต้องมีการสืบสานพระราชปณิธาน</a:t>
            </a:r>
            <a:br>
              <a:rPr lang="th-TH" sz="4000" b="1">
                <a:solidFill>
                  <a:srgbClr val="002060"/>
                </a:solidFill>
              </a:rPr>
            </a:br>
            <a:r>
              <a:rPr lang="th-TH" sz="4000" b="1">
                <a:solidFill>
                  <a:srgbClr val="002060"/>
                </a:solidFill>
              </a:rPr>
              <a:t>เศรษฐกิจพอเพียง</a:t>
            </a:r>
            <a:r>
              <a:rPr lang="en-US" sz="4000" b="1">
                <a:solidFill>
                  <a:srgbClr val="002060"/>
                </a:solidFill>
              </a:rPr>
              <a:t>?</a:t>
            </a:r>
            <a:endParaRPr lang="th-TH" sz="4000" b="1">
              <a:solidFill>
                <a:srgbClr val="00206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87882" y="4782887"/>
            <a:ext cx="6993228" cy="166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th-TH" sz="4000" b="1">
                <a:solidFill>
                  <a:srgbClr val="002060"/>
                </a:solidFill>
              </a:rPr>
              <a:t>การขับเคลื่อนงานสืบสาน</a:t>
            </a:r>
            <a:br>
              <a:rPr lang="th-TH" sz="4000" b="1">
                <a:solidFill>
                  <a:srgbClr val="002060"/>
                </a:solidFill>
              </a:rPr>
            </a:br>
            <a:r>
              <a:rPr lang="th-TH" sz="4000" b="1">
                <a:solidFill>
                  <a:srgbClr val="002060"/>
                </a:solidFill>
              </a:rPr>
              <a:t>พระราชปณิธานเศรษฐกิจพอเพียง</a:t>
            </a:r>
          </a:p>
        </p:txBody>
      </p:sp>
      <p:sp>
        <p:nvSpPr>
          <p:cNvPr id="13" name="Oval 12"/>
          <p:cNvSpPr/>
          <p:nvPr/>
        </p:nvSpPr>
        <p:spPr>
          <a:xfrm>
            <a:off x="204571" y="4980128"/>
            <a:ext cx="825739" cy="7887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3</a:t>
            </a:r>
            <a:endParaRPr lang="th-TH" sz="7200">
              <a:solidFill>
                <a:schemeClr val="bg1"/>
              </a:solidFill>
              <a:latin typeface="DB Helvethaica X 75 Bd" panose="02000506090000020004" pitchFamily="2" charset="-34"/>
              <a:cs typeface="DB Helvethaica X 75 Bd" panose="02000506090000020004" pitchFamily="2" charset="-34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0327" y="3194294"/>
            <a:ext cx="825739" cy="7887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2</a:t>
            </a:r>
            <a:endParaRPr lang="th-TH" sz="7200">
              <a:solidFill>
                <a:schemeClr val="bg1"/>
              </a:solidFill>
              <a:latin typeface="DB Helvethaica X 75 Bd" panose="02000506090000020004" pitchFamily="2" charset="-34"/>
              <a:cs typeface="DB Helvethaica X 75 Bd" panose="02000506090000020004" pitchFamily="2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04572" y="1633539"/>
            <a:ext cx="825739" cy="7887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1</a:t>
            </a:r>
            <a:endParaRPr lang="th-TH" sz="7200">
              <a:solidFill>
                <a:schemeClr val="bg1"/>
              </a:solidFill>
              <a:latin typeface="DB Helvethaica X 75 Bd" panose="02000506090000020004" pitchFamily="2" charset="-34"/>
              <a:cs typeface="DB Helvethaica X 75 B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8358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30</a:t>
            </a:fld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5344732"/>
            <a:ext cx="9144000" cy="1262131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i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“เศรษฐกิจพอเพียงนี้ ... ถ้าทำได้ </a:t>
            </a:r>
            <a:r>
              <a:rPr lang="th-TH" sz="3200" b="1" i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“เศษหนึ่งส่วนสี่” </a:t>
            </a:r>
            <a:r>
              <a:rPr lang="th-TH" sz="3200" i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ของประเทศก็จะ </a:t>
            </a:r>
            <a:r>
              <a:rPr lang="th-TH" sz="3200" b="1" i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“พอ” </a:t>
            </a:r>
            <a:br>
              <a:rPr lang="th-TH" sz="3200" b="1" i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i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 ไม่ได้แปลว่าเศษหนึ่งส่วนสี่ของพื้นที่ แต่ เศษหนึ่งส่วนสี่ของการกระทำ”</a:t>
            </a:r>
          </a:p>
        </p:txBody>
      </p:sp>
    </p:spTree>
    <p:extLst>
      <p:ext uri="{BB962C8B-B14F-4D97-AF65-F5344CB8AC3E}">
        <p14:creationId xmlns:p14="http://schemas.microsoft.com/office/powerpoint/2010/main" val="1614015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31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27" y="1386720"/>
            <a:ext cx="4679229" cy="467922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7257" y="1573860"/>
            <a:ext cx="3374265" cy="69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“การสร้างภูมิคุ้มกัน”</a:t>
            </a:r>
            <a:endParaRPr lang="th-TH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69735" y="3171422"/>
            <a:ext cx="3374265" cy="1851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C00000"/>
                </a:solidFill>
              </a:rPr>
              <a:t>สำคัญกว่า</a:t>
            </a:r>
          </a:p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“การแก้ปัญหา” </a:t>
            </a:r>
            <a:br>
              <a:rPr lang="th-TH" b="1">
                <a:solidFill>
                  <a:srgbClr val="0070C0"/>
                </a:solidFill>
              </a:rPr>
            </a:br>
            <a:r>
              <a:rPr lang="th-TH" b="1">
                <a:solidFill>
                  <a:srgbClr val="0070C0"/>
                </a:solidFill>
              </a:rPr>
              <a:t>ในภายหลัง</a:t>
            </a:r>
            <a:endParaRPr lang="th-TH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65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32</a:t>
            </a:fld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23" y="1532585"/>
            <a:ext cx="3245478" cy="243410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41054" y="363247"/>
            <a:ext cx="6086269" cy="69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ปัญหาเชิงโครงสร้างของประเทศ</a:t>
            </a:r>
            <a:endParaRPr lang="th-TH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8851" y="4142804"/>
            <a:ext cx="8886421" cy="2097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หลักปรัชญาเศรษฐกิจพอเพียง </a:t>
            </a:r>
          </a:p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จะช่วยเอื้อให้การแก้ปัญหาเหล่านี้เป็นไปอย่างต่อเนื่อง </a:t>
            </a:r>
            <a:endParaRPr lang="th-TH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68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11015" y="267255"/>
            <a:ext cx="825739" cy="78878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70C0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1</a:t>
            </a:r>
            <a:endParaRPr lang="th-TH" sz="7200">
              <a:solidFill>
                <a:srgbClr val="0070C0"/>
              </a:solidFill>
              <a:latin typeface="DB Helvethaica X 75 Bd" panose="02000506090000020004" pitchFamily="2" charset="-34"/>
              <a:cs typeface="DB Helvethaica X 75 Bd" panose="0200050609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9646" y="1117889"/>
            <a:ext cx="646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ศักยภาพการเติบโตทางเศรษฐกิจลดลง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0706" y="5709534"/>
            <a:ext cx="646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เน้นปริมาณมากกว่าคุณภาพ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0"/>
          <a:stretch/>
        </p:blipFill>
        <p:spPr>
          <a:xfrm>
            <a:off x="1569445" y="1968358"/>
            <a:ext cx="6488677" cy="35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08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1" y="1579939"/>
            <a:ext cx="7353837" cy="4498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353" y="6550223"/>
            <a:ext cx="806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 : PISA and Grophic by bangkok-post 20161219  </a:t>
            </a:r>
            <a:r>
              <a:rPr lang="th-TH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 education system fails to deliver</a:t>
            </a:r>
            <a:r>
              <a:rPr lang="th-TH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381831"/>
            <a:ext cx="576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ข้อมูลของ </a:t>
            </a:r>
            <a:r>
              <a:rPr lang="en-US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PISA </a:t>
            </a:r>
            <a:r>
              <a:rPr lang="th-TH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2015</a:t>
            </a:r>
            <a:endParaRPr lang="th-TH" sz="3600" b="1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0039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97712" y="6447950"/>
            <a:ext cx="2057400" cy="365125"/>
          </a:xfrm>
        </p:spPr>
        <p:txBody>
          <a:bodyPr/>
          <a:lstStyle/>
          <a:p>
            <a:fld id="{703E0645-788E-4262-9CA5-0A5CEC0D209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5"/>
          <a:stretch/>
        </p:blipFill>
        <p:spPr>
          <a:xfrm>
            <a:off x="0" y="1537686"/>
            <a:ext cx="7418231" cy="460553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56940" y="102570"/>
            <a:ext cx="825739" cy="78878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accent1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2</a:t>
            </a:r>
            <a:endParaRPr lang="th-TH" sz="7200">
              <a:solidFill>
                <a:schemeClr val="accent1"/>
              </a:solidFill>
              <a:latin typeface="DB Helvethaica X 75 Bd" panose="02000506090000020004" pitchFamily="2" charset="-34"/>
              <a:cs typeface="DB Helvethaica X 75 Bd" panose="02000506090000020004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374" y="891355"/>
            <a:ext cx="774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ปัญหาความเหลื่อมล้ำของไทยสูงจนติดอันดับต้นๆ ของโลก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82203" y="2060620"/>
            <a:ext cx="5157989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14086" r="5484" b="16236"/>
          <a:stretch/>
        </p:blipFill>
        <p:spPr>
          <a:xfrm>
            <a:off x="3513843" y="2596433"/>
            <a:ext cx="5567739" cy="35467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003" y="6332042"/>
            <a:ext cx="547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 : CreditSuisse </a:t>
            </a:r>
            <a:r>
              <a:rPr lang="th-TH" sz="180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TDRI</a:t>
            </a:r>
            <a:endParaRPr lang="th-TH" sz="1800">
              <a:solidFill>
                <a:schemeClr val="tx1">
                  <a:lumMod val="50000"/>
                  <a:lumOff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4228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456940" y="102570"/>
            <a:ext cx="825739" cy="78878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accent1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3</a:t>
            </a:r>
            <a:endParaRPr lang="th-TH" sz="7200">
              <a:solidFill>
                <a:schemeClr val="accent1"/>
              </a:solidFill>
              <a:latin typeface="DB Helvethaica X 75 Bd" panose="02000506090000020004" pitchFamily="2" charset="-34"/>
              <a:cs typeface="DB Helvethaica X 75 Bd" panose="0200050609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0731" y="1058780"/>
            <a:ext cx="729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ปัญหาทุจริตคอรัปชั่นอยู่ในขั้นรุนแรง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27" y="1934381"/>
            <a:ext cx="4659764" cy="2886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5372" y="5050531"/>
            <a:ext cx="7298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ไทยอยู่อันดับที่ </a:t>
            </a:r>
            <a:r>
              <a:rPr lang="en-US" sz="36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101</a:t>
            </a:r>
            <a:r>
              <a:rPr lang="en-US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176 </a:t>
            </a:r>
            <a:r>
              <a:rPr lang="th-TH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</a:t>
            </a:r>
            <a:br>
              <a:rPr lang="th-TH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r>
              <a:rPr lang="th-TH" sz="36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</a:t>
            </a:r>
            <a:r>
              <a:rPr lang="th-TH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“ฟิลิปปินส์”</a:t>
            </a:r>
          </a:p>
          <a:p>
            <a:pPr algn="ctr"/>
            <a:r>
              <a:rPr lang="th-TH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6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ต่ำกว่า </a:t>
            </a:r>
            <a:r>
              <a:rPr lang="th-TH" sz="36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“อาร์เจนติน่า”</a:t>
            </a:r>
          </a:p>
        </p:txBody>
      </p:sp>
    </p:spTree>
    <p:extLst>
      <p:ext uri="{BB962C8B-B14F-4D97-AF65-F5344CB8AC3E}">
        <p14:creationId xmlns:p14="http://schemas.microsoft.com/office/powerpoint/2010/main" val="1251981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37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309870" y="0"/>
            <a:ext cx="58341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0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การขับเคลื่อนงานสืบสาน</a:t>
            </a:r>
            <a:br>
              <a:rPr lang="th-TH" sz="60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พระราชปณิธาน</a:t>
            </a:r>
            <a:br>
              <a:rPr lang="th-TH" sz="60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เศรษฐกิจพอเพียง</a:t>
            </a:r>
          </a:p>
        </p:txBody>
      </p:sp>
      <p:sp>
        <p:nvSpPr>
          <p:cNvPr id="8" name="Oval 7"/>
          <p:cNvSpPr/>
          <p:nvPr/>
        </p:nvSpPr>
        <p:spPr>
          <a:xfrm>
            <a:off x="655329" y="2509302"/>
            <a:ext cx="1959081" cy="19725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>
                <a:solidFill>
                  <a:schemeClr val="bg1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3</a:t>
            </a:r>
            <a:endParaRPr lang="th-TH" sz="19900">
              <a:solidFill>
                <a:schemeClr val="bg1"/>
              </a:solidFill>
              <a:latin typeface="DB Helvethaica X 75 Bd" panose="02000506090000020004" pitchFamily="2" charset="-34"/>
              <a:cs typeface="DB Helvethaica X 75 B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4475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38</a:t>
            </a:fld>
            <a:endParaRPr lang="th-T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125792"/>
            <a:ext cx="9144000" cy="1290882"/>
          </a:xfrm>
          <a:prstGeom prst="rect">
            <a:avLst/>
          </a:prstGeom>
          <a:solidFill>
            <a:srgbClr val="FFCCFF">
              <a:alpha val="58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“ใครจะพูดก็พูดไป เราก็ฟังไป แต่อย่าเพิ่งเชื่อ” </a:t>
            </a:r>
            <a:br>
              <a:rPr lang="th-TH" sz="36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แม้ว่า “ผู้พูดควรเชื่อได้หรือผู้พูดนั้นเป็นครูของเรา”</a:t>
            </a:r>
          </a:p>
        </p:txBody>
      </p:sp>
    </p:spTree>
    <p:extLst>
      <p:ext uri="{BB962C8B-B14F-4D97-AF65-F5344CB8AC3E}">
        <p14:creationId xmlns:p14="http://schemas.microsoft.com/office/powerpoint/2010/main" val="4243881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39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36" y="765360"/>
            <a:ext cx="2125014" cy="211651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3649" y="3181082"/>
            <a:ext cx="8249589" cy="2936383"/>
          </a:xfrm>
          <a:prstGeom prst="roundRect">
            <a:avLst/>
          </a:prstGeom>
          <a:solidFill>
            <a:srgbClr val="FFE8D1">
              <a:alpha val="42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h-TH" sz="40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ปริยัติ</a:t>
            </a:r>
            <a:r>
              <a:rPr lang="th-TH" sz="400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400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ศึกษาคำสอน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h-TH" sz="40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</a:t>
            </a:r>
            <a:r>
              <a:rPr lang="th-TH" sz="400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400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ลงมือทำจริง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h-TH" sz="40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ปฏิเวท </a:t>
            </a:r>
            <a:r>
              <a:rPr lang="en-US" sz="400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400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ปฏิบัติแล้วรู้สึกถึงผลดีจากการปฏิบัตินั้น</a:t>
            </a:r>
            <a:endParaRPr lang="th-TH" sz="320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748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309870" y="0"/>
            <a:ext cx="58341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0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เศรษฐกิจพอเพียง</a:t>
            </a:r>
            <a:br>
              <a:rPr lang="th-TH" sz="60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กับการพัฒนาอย่างยั่งยืน</a:t>
            </a:r>
          </a:p>
        </p:txBody>
      </p:sp>
      <p:sp>
        <p:nvSpPr>
          <p:cNvPr id="8" name="Oval 7"/>
          <p:cNvSpPr/>
          <p:nvPr/>
        </p:nvSpPr>
        <p:spPr>
          <a:xfrm>
            <a:off x="655329" y="2509302"/>
            <a:ext cx="1959081" cy="19725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>
                <a:solidFill>
                  <a:schemeClr val="bg1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1</a:t>
            </a:r>
            <a:endParaRPr lang="th-TH" sz="19900">
              <a:solidFill>
                <a:schemeClr val="bg1"/>
              </a:solidFill>
              <a:latin typeface="DB Helvethaica X 75 Bd" panose="02000506090000020004" pitchFamily="2" charset="-34"/>
              <a:cs typeface="DB Helvethaica X 75 B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9512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40</a:t>
            </a:fld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7273" y="5105101"/>
            <a:ext cx="9259910" cy="1414605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i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เศรษฐกิจพอเพียง แม้จะเป็น “ศาสตร์ของพระราชา” </a:t>
            </a:r>
            <a:br>
              <a:rPr lang="th-TH" sz="3600" b="1" i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i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แต่การสืบสานฯ ให้ก้าวหน้าอย่างต่อเนื่อง ต้องดำเนินการในหลายระดับ  </a:t>
            </a:r>
          </a:p>
        </p:txBody>
      </p:sp>
    </p:spTree>
    <p:extLst>
      <p:ext uri="{BB962C8B-B14F-4D97-AF65-F5344CB8AC3E}">
        <p14:creationId xmlns:p14="http://schemas.microsoft.com/office/powerpoint/2010/main" val="1426787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41</a:t>
            </a:fld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1487727" y="367106"/>
            <a:ext cx="6864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สืบสานพระราชปณิธานเศรษฐกิจพอเพียง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05" y="2162893"/>
            <a:ext cx="3464711" cy="403601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081515" y="2105857"/>
            <a:ext cx="1771848" cy="69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ท่องจำ</a:t>
            </a:r>
            <a:endParaRPr lang="th-TH">
              <a:solidFill>
                <a:srgbClr val="0070C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0978" y="3485444"/>
            <a:ext cx="2073499" cy="69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ปฏิบัติ</a:t>
            </a:r>
            <a:endParaRPr lang="th-TH">
              <a:solidFill>
                <a:srgbClr val="0070C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47763" y="2921250"/>
            <a:ext cx="3374265" cy="69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พิจารณาด้วยเหตุผล</a:t>
            </a:r>
            <a:endParaRPr lang="th-TH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46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42</a:t>
            </a:fld>
            <a:endParaRPr lang="th-TH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93950" y="1092451"/>
            <a:ext cx="6198702" cy="3273487"/>
          </a:xfrm>
          <a:prstGeom prst="rect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th-TH" b="1">
                <a:solidFill>
                  <a:srgbClr val="0070C0"/>
                </a:solidFill>
              </a:rPr>
              <a:t>หลักปรัชญาเศรษฐกิจพอเพียง </a:t>
            </a:r>
          </a:p>
          <a:p>
            <a:pPr algn="ctr">
              <a:lnSpc>
                <a:spcPct val="150000"/>
              </a:lnSpc>
            </a:pPr>
            <a:r>
              <a:rPr lang="th-TH" b="1">
                <a:solidFill>
                  <a:srgbClr val="0070C0"/>
                </a:solidFill>
              </a:rPr>
              <a:t>เศรษฐศาสตร์วิถีพุทธ</a:t>
            </a:r>
          </a:p>
          <a:p>
            <a:pPr algn="ctr">
              <a:lnSpc>
                <a:spcPct val="150000"/>
              </a:lnSpc>
            </a:pPr>
            <a:r>
              <a:rPr lang="th-TH" b="1">
                <a:solidFill>
                  <a:srgbClr val="0070C0"/>
                </a:solidFill>
              </a:rPr>
              <a:t>เศรษฐศาสตร์สายกลาง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60703" y="4814444"/>
            <a:ext cx="6465195" cy="141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h-TH" b="1">
                <a:solidFill>
                  <a:srgbClr val="C00000"/>
                </a:solidFill>
              </a:rPr>
              <a:t>สายกลาง</a:t>
            </a:r>
          </a:p>
          <a:p>
            <a:pPr algn="ctr">
              <a:lnSpc>
                <a:spcPct val="120000"/>
              </a:lnSpc>
            </a:pPr>
            <a:r>
              <a:rPr lang="th-TH" b="1">
                <a:solidFill>
                  <a:srgbClr val="0070C0"/>
                </a:solidFill>
              </a:rPr>
              <a:t>“ความพอดี พอประมาณ ได้ดุลยภาพ”</a:t>
            </a:r>
            <a:endParaRPr lang="th-TH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13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43</a:t>
            </a:fld>
            <a:endParaRPr lang="th-TH" dirty="0"/>
          </a:p>
        </p:txBody>
      </p:sp>
      <p:sp>
        <p:nvSpPr>
          <p:cNvPr id="5" name="Oval 4"/>
          <p:cNvSpPr/>
          <p:nvPr/>
        </p:nvSpPr>
        <p:spPr>
          <a:xfrm>
            <a:off x="0" y="1538669"/>
            <a:ext cx="2618360" cy="4063997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effectLst>
            <a:softEdge rad="63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itle 1"/>
          <p:cNvSpPr txBox="1">
            <a:spLocks/>
          </p:cNvSpPr>
          <p:nvPr/>
        </p:nvSpPr>
        <p:spPr>
          <a:xfrm>
            <a:off x="2747149" y="1371244"/>
            <a:ext cx="6139274" cy="45848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3600" b="1">
                <a:solidFill>
                  <a:srgbClr val="C00000"/>
                </a:solidFill>
              </a:rPr>
              <a:t>“ความพอดี” </a:t>
            </a:r>
            <a:br>
              <a:rPr lang="th-TH" sz="3600" b="1">
                <a:solidFill>
                  <a:srgbClr val="0070C0"/>
                </a:solidFill>
              </a:rPr>
            </a:br>
            <a:r>
              <a:rPr lang="th-TH" sz="3600" b="1">
                <a:solidFill>
                  <a:srgbClr val="0070C0"/>
                </a:solidFill>
              </a:rPr>
              <a:t>    </a:t>
            </a:r>
            <a:r>
              <a:rPr lang="th-TH" sz="3200">
                <a:solidFill>
                  <a:schemeClr val="tx1">
                    <a:lumMod val="65000"/>
                    <a:lumOff val="35000"/>
                  </a:schemeClr>
                </a:solidFill>
              </a:rPr>
              <a:t>คือจุดที่คุณภาพชีวิตกับความพึงพอใจมาบรรจบกัน </a:t>
            </a:r>
            <a:endParaRPr lang="th-TH" sz="3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th-TH" sz="3600" b="1">
                <a:solidFill>
                  <a:srgbClr val="C00000"/>
                </a:solidFill>
              </a:rPr>
              <a:t>“กิจกรรมทางเศรษฐกิจ” </a:t>
            </a:r>
            <a:br>
              <a:rPr lang="th-TH" sz="3600" b="1">
                <a:solidFill>
                  <a:srgbClr val="0070C0"/>
                </a:solidFill>
              </a:rPr>
            </a:br>
            <a:r>
              <a:rPr lang="th-TH" sz="3600" b="1">
                <a:solidFill>
                  <a:srgbClr val="0070C0"/>
                </a:solidFill>
              </a:rPr>
              <a:t>    </a:t>
            </a:r>
            <a:r>
              <a:rPr lang="th-TH" sz="3200">
                <a:solidFill>
                  <a:schemeClr val="tx1">
                    <a:lumMod val="65000"/>
                    <a:lumOff val="35000"/>
                  </a:schemeClr>
                </a:solidFill>
              </a:rPr>
              <a:t>เป็น “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Means</a:t>
            </a:r>
            <a:r>
              <a:rPr lang="th-TH" sz="3200">
                <a:solidFill>
                  <a:schemeClr val="tx1">
                    <a:lumMod val="65000"/>
                    <a:lumOff val="35000"/>
                  </a:schemeClr>
                </a:solidFill>
              </a:rPr>
              <a:t>” หรือ “มรรคา” </a:t>
            </a:r>
            <a:endParaRPr lang="en-US" sz="3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th-TH" sz="3600" b="1">
                <a:solidFill>
                  <a:srgbClr val="C00000"/>
                </a:solidFill>
              </a:rPr>
              <a:t>“</a:t>
            </a:r>
            <a:r>
              <a:rPr lang="en-US" sz="3600" b="1">
                <a:solidFill>
                  <a:srgbClr val="C00000"/>
                </a:solidFill>
              </a:rPr>
              <a:t>Ends</a:t>
            </a:r>
            <a:r>
              <a:rPr lang="th-TH" sz="3600" b="1">
                <a:solidFill>
                  <a:srgbClr val="C00000"/>
                </a:solidFill>
              </a:rPr>
              <a:t>”</a:t>
            </a:r>
            <a:r>
              <a:rPr lang="th-TH" sz="3600">
                <a:solidFill>
                  <a:srgbClr val="C00000"/>
                </a:solidFill>
              </a:rPr>
              <a:t> </a:t>
            </a:r>
            <a:br>
              <a:rPr lang="th-TH" sz="3600">
                <a:solidFill>
                  <a:srgbClr val="0070C0"/>
                </a:solidFill>
              </a:rPr>
            </a:br>
            <a:r>
              <a:rPr lang="th-TH" sz="3600">
                <a:solidFill>
                  <a:srgbClr val="0070C0"/>
                </a:solidFill>
              </a:rPr>
              <a:t>    </a:t>
            </a:r>
            <a:r>
              <a:rPr lang="th-TH" sz="3200">
                <a:solidFill>
                  <a:schemeClr val="tx1">
                    <a:lumMod val="65000"/>
                    <a:lumOff val="35000"/>
                  </a:schemeClr>
                </a:solidFill>
              </a:rPr>
              <a:t>อยู่ที่ “การพัฒนาคุณภาพชีวิตและพัฒนามนุษย์”</a:t>
            </a:r>
            <a:endParaRPr lang="en-US" sz="3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7727" y="367106"/>
            <a:ext cx="6864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“ความพอดี หรือทางสายกลาง” อยู่ที่ไหน? </a:t>
            </a:r>
          </a:p>
        </p:txBody>
      </p:sp>
    </p:spTree>
    <p:extLst>
      <p:ext uri="{BB962C8B-B14F-4D97-AF65-F5344CB8AC3E}">
        <p14:creationId xmlns:p14="http://schemas.microsoft.com/office/powerpoint/2010/main" val="5813125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1"/>
          <a:stretch/>
        </p:blipFill>
        <p:spPr>
          <a:xfrm>
            <a:off x="2794464" y="1804540"/>
            <a:ext cx="3580832" cy="38121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44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1" t="2183" r="13099" b="72182"/>
          <a:stretch/>
        </p:blipFill>
        <p:spPr>
          <a:xfrm>
            <a:off x="2524260" y="3412903"/>
            <a:ext cx="4121240" cy="8371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804540"/>
            <a:ext cx="3348507" cy="799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มองกว้าง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45500" y="1791211"/>
            <a:ext cx="2279561" cy="86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มองไกล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42068" y="5793997"/>
            <a:ext cx="3413155" cy="906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มองลึกให้ถึงแก่น</a:t>
            </a:r>
          </a:p>
        </p:txBody>
      </p:sp>
    </p:spTree>
    <p:extLst>
      <p:ext uri="{BB962C8B-B14F-4D97-AF65-F5344CB8AC3E}">
        <p14:creationId xmlns:p14="http://schemas.microsoft.com/office/powerpoint/2010/main" val="31672491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" y="3906000"/>
            <a:ext cx="2985830" cy="1956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06" y="3906000"/>
            <a:ext cx="2927173" cy="1953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25" y="1813098"/>
            <a:ext cx="3774229" cy="28391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45</a:t>
            </a:fld>
            <a:endParaRPr lang="th-TH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85649" y="350301"/>
            <a:ext cx="6629075" cy="906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ทำงานร่วมกับผู้เชี่ยวชาญในศาสตร์อื่น</a:t>
            </a:r>
          </a:p>
        </p:txBody>
      </p:sp>
    </p:spTree>
    <p:extLst>
      <p:ext uri="{BB962C8B-B14F-4D97-AF65-F5344CB8AC3E}">
        <p14:creationId xmlns:p14="http://schemas.microsoft.com/office/powerpoint/2010/main" val="3732476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46</a:t>
            </a:fld>
            <a:endParaRPr lang="th-TH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8642" y="1684877"/>
            <a:ext cx="7804597" cy="3093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>
              <a:lnSpc>
                <a:spcPct val="120000"/>
              </a:lnSpc>
            </a:pPr>
            <a:r>
              <a:rPr lang="th-TH" i="1">
                <a:solidFill>
                  <a:srgbClr val="0070C0"/>
                </a:solidFill>
              </a:rPr>
              <a:t>“เมื่อได้ศึกษาก็อย่าเพิ่งสรุปว่าแนวคิดทฤษฎีหรือนโยบายเศรษฐกิจตามแบบตะวันตกจะดีไปทั้งหมด อย่าเพิ่งปักใจเชื่อโดยไม่ไตร่ตรอง”</a:t>
            </a:r>
            <a:r>
              <a:rPr lang="th-TH">
                <a:solidFill>
                  <a:srgbClr val="0070C0"/>
                </a:solidFill>
              </a:rPr>
              <a:t> 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352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1"/>
          <a:stretch/>
        </p:blipFill>
        <p:spPr>
          <a:xfrm>
            <a:off x="2794464" y="1804540"/>
            <a:ext cx="3580832" cy="38121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47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1" t="2183" r="13099" b="72182"/>
          <a:stretch/>
        </p:blipFill>
        <p:spPr>
          <a:xfrm>
            <a:off x="2524260" y="3412903"/>
            <a:ext cx="4121240" cy="8371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804540"/>
            <a:ext cx="3348507" cy="799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มองกว้าง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45500" y="1791211"/>
            <a:ext cx="2279561" cy="86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มองไกล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42068" y="5793997"/>
            <a:ext cx="3413155" cy="906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มองลึกให้ถึงแก่น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52282" y="335183"/>
            <a:ext cx="7070501" cy="920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h-TH" b="1">
                <a:solidFill>
                  <a:srgbClr val="0070C0"/>
                </a:solidFill>
              </a:rPr>
              <a:t>มองแนวคิด</a:t>
            </a:r>
            <a:r>
              <a:rPr lang="en-US" b="1">
                <a:solidFill>
                  <a:srgbClr val="0070C0"/>
                </a:solidFill>
              </a:rPr>
              <a:t>/</a:t>
            </a:r>
            <a:r>
              <a:rPr lang="th-TH" b="1">
                <a:solidFill>
                  <a:srgbClr val="0070C0"/>
                </a:solidFill>
              </a:rPr>
              <a:t>ทฤษฎีให้เหมือน “สิ่งมีชีวิต” </a:t>
            </a:r>
            <a:endParaRPr lang="en-US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34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48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60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4031087" cy="1442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sz="4000" b="1">
                <a:solidFill>
                  <a:srgbClr val="002060"/>
                </a:solidFill>
              </a:rPr>
              <a:t>บทบาทที่สำคัญของ </a:t>
            </a:r>
            <a:br>
              <a:rPr lang="th-TH" sz="4000" b="1">
                <a:solidFill>
                  <a:srgbClr val="002060"/>
                </a:solidFill>
              </a:rPr>
            </a:br>
            <a:r>
              <a:rPr lang="th-TH" sz="4000" b="1">
                <a:solidFill>
                  <a:srgbClr val="002060"/>
                </a:solidFill>
              </a:rPr>
              <a:t>“นักเศรษฐศาสตร์”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9253" y="2009105"/>
            <a:ext cx="4687910" cy="1107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sz="4000" b="1">
                <a:solidFill>
                  <a:srgbClr val="002060"/>
                </a:solidFill>
              </a:rPr>
              <a:t>การพัฒนาศักยภาพ “มนุษย์”</a:t>
            </a:r>
          </a:p>
          <a:p>
            <a:pPr algn="ctr">
              <a:lnSpc>
                <a:spcPct val="100000"/>
              </a:lnSpc>
            </a:pPr>
            <a:r>
              <a:rPr lang="th-TH" sz="4000" b="1">
                <a:solidFill>
                  <a:srgbClr val="002060"/>
                </a:solidFill>
              </a:rPr>
              <a:t>ทำให้สังคมมีสันติสุข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16983" y="5750417"/>
            <a:ext cx="5820955" cy="1107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th-TH" sz="4000" b="1">
                <a:solidFill>
                  <a:srgbClr val="002060"/>
                </a:solidFill>
              </a:rPr>
              <a:t>เศรษฐศาสตร์ คือ “ศาสตร์อันประเสริฐ”</a:t>
            </a:r>
          </a:p>
        </p:txBody>
      </p:sp>
    </p:spTree>
    <p:extLst>
      <p:ext uri="{BB962C8B-B14F-4D97-AF65-F5344CB8AC3E}">
        <p14:creationId xmlns:p14="http://schemas.microsoft.com/office/powerpoint/2010/main" val="12473978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61126"/>
            <a:ext cx="2057400" cy="365125"/>
          </a:xfrm>
        </p:spPr>
        <p:txBody>
          <a:bodyPr/>
          <a:lstStyle/>
          <a:p>
            <a:fld id="{79971657-80E4-4F48-9FF7-6E7D880231F7}" type="slidenum">
              <a:rPr lang="th-TH" smtClean="0"/>
              <a:pPr/>
              <a:t>49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558267" y="2434108"/>
            <a:ext cx="4018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ขอบคุณครับ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7" y="3721995"/>
            <a:ext cx="9212017" cy="31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0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6" y="1449190"/>
            <a:ext cx="7250805" cy="483591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6066" y="151133"/>
            <a:ext cx="7124432" cy="883155"/>
          </a:xfrm>
        </p:spPr>
        <p:txBody>
          <a:bodyPr/>
          <a:lstStyle/>
          <a:p>
            <a:pPr algn="ctr"/>
            <a:r>
              <a:rPr lang="th-TH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การค้าเสรี</a:t>
            </a:r>
          </a:p>
        </p:txBody>
      </p:sp>
    </p:spTree>
    <p:extLst>
      <p:ext uri="{BB962C8B-B14F-4D97-AF65-F5344CB8AC3E}">
        <p14:creationId xmlns:p14="http://schemas.microsoft.com/office/powerpoint/2010/main" val="192410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63" y="2080432"/>
            <a:ext cx="4536788" cy="401427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8641" y="208724"/>
            <a:ext cx="7124432" cy="187170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h-TH" b="1">
                <a:solidFill>
                  <a:srgbClr val="0070C0"/>
                </a:solidFill>
              </a:rPr>
              <a:t>ยิ่งเศรษฐกิจเติบโตเท่าไร</a:t>
            </a:r>
            <a:br>
              <a:rPr lang="th-TH" b="1">
                <a:solidFill>
                  <a:srgbClr val="0070C0"/>
                </a:solidFill>
              </a:rPr>
            </a:br>
            <a:r>
              <a:rPr lang="th-TH" b="1">
                <a:solidFill>
                  <a:srgbClr val="0070C0"/>
                </a:solidFill>
              </a:rPr>
              <a:t>ผู้มีทุนมากกว่าก็ยิ่งได้เปรียบมากขึ้น</a:t>
            </a:r>
            <a:endParaRPr lang="th-TH" b="1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323" y="6448623"/>
            <a:ext cx="806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 :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http://www.caef.org.uk/d138edtrl.html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1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81352" y="6487867"/>
            <a:ext cx="2057400" cy="365125"/>
          </a:xfrm>
        </p:spPr>
        <p:txBody>
          <a:bodyPr/>
          <a:lstStyle/>
          <a:p>
            <a:fld id="{79971657-80E4-4F48-9FF7-6E7D880231F7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0" y="1325563"/>
            <a:ext cx="6641772" cy="49813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456" y="6446145"/>
            <a:ext cx="386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 :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https://www.youtube.com/watch?v=doxKYOBNiqE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20798" y="0"/>
            <a:ext cx="8045928" cy="1325563"/>
          </a:xfrm>
        </p:spPr>
        <p:txBody>
          <a:bodyPr/>
          <a:lstStyle/>
          <a:p>
            <a:pPr algn="ctr"/>
            <a:r>
              <a:rPr lang="th-TH" b="1">
                <a:solidFill>
                  <a:srgbClr val="0070C0"/>
                </a:solidFill>
              </a:rPr>
              <a:t>ถนนการค้าถูกยึดโดย “รถบรรทุกตู้คอนเทนเนอร์”</a:t>
            </a:r>
            <a:endParaRPr lang="th-TH" b="1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18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657-80E4-4F48-9FF7-6E7D880231F7}" type="slidenum">
              <a:rPr lang="th-TH" smtClean="0"/>
              <a:pPr/>
              <a:t>8</a:t>
            </a:fld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93" y="1493523"/>
            <a:ext cx="6926418" cy="450217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90918" y="167960"/>
            <a:ext cx="7124432" cy="1325563"/>
          </a:xfrm>
        </p:spPr>
        <p:txBody>
          <a:bodyPr/>
          <a:lstStyle/>
          <a:p>
            <a:pPr algn="ctr"/>
            <a:r>
              <a:rPr lang="th-TH" b="1">
                <a:solidFill>
                  <a:srgbClr val="0070C0"/>
                </a:solidFill>
              </a:rPr>
              <a:t>ประเทศร่ำรวยและจนที่สุด</a:t>
            </a:r>
            <a:endParaRPr lang="th-TH" b="1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405691"/>
            <a:ext cx="292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บุรุนดีรายได้</a:t>
            </a:r>
            <a:r>
              <a:rPr lang="en-US">
                <a:latin typeface="TH SarabunPSK" panose="020B0500040200020003" pitchFamily="34" charset="-34"/>
                <a:cs typeface="TH SarabunPSK" panose="020B0500040200020003" pitchFamily="34" charset="-34"/>
              </a:rPr>
              <a:t> 277US$/</a:t>
            </a:r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หัว</a:t>
            </a:r>
            <a:r>
              <a:rPr lang="en-US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b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เฉลี่ยน้อยกว่า </a:t>
            </a:r>
            <a:r>
              <a:rPr lang="en-US" sz="440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US$ </a:t>
            </a:r>
            <a:r>
              <a:rPr lang="th-TH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ต่อวัน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4801" y="1237946"/>
            <a:ext cx="2903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ลักแซมเบิร์ก </a:t>
            </a:r>
            <a:b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</a:t>
            </a:r>
            <a:r>
              <a:rPr lang="en-US">
                <a:latin typeface="TH SarabunPSK" panose="020B0500040200020003" pitchFamily="34" charset="-34"/>
                <a:cs typeface="TH SarabunPSK" panose="020B0500040200020003" pitchFamily="34" charset="-34"/>
              </a:rPr>
              <a:t> 101,450 US$/</a:t>
            </a:r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หัว</a:t>
            </a:r>
            <a:r>
              <a:rPr lang="en-US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b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 </a:t>
            </a:r>
            <a:r>
              <a:rPr lang="en-US" sz="440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280</a:t>
            </a:r>
            <a:r>
              <a:rPr lang="en-US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US$/</a:t>
            </a:r>
            <a:r>
              <a:rPr lang="th-TH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035" y="6381689"/>
            <a:ext cx="5872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</a:t>
            </a:r>
            <a:r>
              <a:rPr lang="th-TH" sz="200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World Development Indicator 2016, World Bank.</a:t>
            </a:r>
            <a:endParaRPr lang="th-TH" sz="2000">
              <a:solidFill>
                <a:schemeClr val="tx1">
                  <a:lumMod val="50000"/>
                  <a:lumOff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763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9990" y="6468549"/>
            <a:ext cx="2057400" cy="365125"/>
          </a:xfrm>
        </p:spPr>
        <p:txBody>
          <a:bodyPr/>
          <a:lstStyle/>
          <a:p>
            <a:fld id="{79971657-80E4-4F48-9FF7-6E7D880231F7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513" y="219917"/>
            <a:ext cx="8202456" cy="1292294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>
                <a:solidFill>
                  <a:srgbClr val="0070C0"/>
                </a:solidFill>
              </a:rPr>
              <a:t>คนยากจนระดับไม่มีอาหารเพียงพอ</a:t>
            </a:r>
            <a:br>
              <a:rPr lang="th-TH" b="1">
                <a:solidFill>
                  <a:srgbClr val="0070C0"/>
                </a:solidFill>
              </a:rPr>
            </a:br>
            <a:r>
              <a:rPr lang="th-TH" b="1">
                <a:solidFill>
                  <a:srgbClr val="0070C0"/>
                </a:solidFill>
              </a:rPr>
              <a:t>ในการประทังชีวิต</a:t>
            </a:r>
            <a:endParaRPr lang="th-TH" b="1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323" y="6448623"/>
            <a:ext cx="806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 :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https://www.pinterest.com/pin/426645764672192294/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(แอฟริกา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98" y="1882668"/>
            <a:ext cx="6348824" cy="417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2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7076</TotalTime>
  <Words>709</Words>
  <Application>Microsoft Office PowerPoint</Application>
  <PresentationFormat>นำเสนอทางหน้าจอ (4:3)</PresentationFormat>
  <Paragraphs>159</Paragraphs>
  <Slides>49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49</vt:i4>
      </vt:variant>
    </vt:vector>
  </HeadingPairs>
  <TitlesOfParts>
    <vt:vector size="55" baseType="lpstr">
      <vt:lpstr>Arial</vt:lpstr>
      <vt:lpstr>Calibri</vt:lpstr>
      <vt:lpstr>Cordia New</vt:lpstr>
      <vt:lpstr>DB Helvethaica X 75 Bd</vt:lpstr>
      <vt:lpstr>TH SarabunPSK</vt:lpstr>
      <vt:lpstr>Office Theme</vt:lpstr>
      <vt:lpstr> “สืบสานพระราชปณิธาน เศรษฐกิจพอเพียงกับการพัฒนาอย่างยั่งยืน”   การประชุมวิชาการระดับชาติของนักเศรษฐศาสตร์ ครั้งที่ 11</vt:lpstr>
      <vt:lpstr>งานนำเสนอ PowerPoint</vt:lpstr>
      <vt:lpstr>การบรรยายแบ่งเป็น 3 ส่วน</vt:lpstr>
      <vt:lpstr>งานนำเสนอ PowerPoint</vt:lpstr>
      <vt:lpstr>การค้าเสรี</vt:lpstr>
      <vt:lpstr>ยิ่งเศรษฐกิจเติบโตเท่าไร ผู้มีทุนมากกว่าก็ยิ่งได้เปรียบมากขึ้น</vt:lpstr>
      <vt:lpstr>ถนนการค้าถูกยึดโดย “รถบรรทุกตู้คอนเทนเนอร์”</vt:lpstr>
      <vt:lpstr>ประเทศร่ำรวยและจนที่สุด</vt:lpstr>
      <vt:lpstr>คนยากจนระดับไม่มีอาหารเพียงพอ ในการประทังชีวิต</vt:lpstr>
      <vt:lpstr>งานนำเสนอ PowerPoint</vt:lpstr>
      <vt:lpstr>ความเหลื่อมล้ำภายในประเทศ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ณัฐิกานต์ วรสง่าศิลป์</dc:creator>
  <cp:lastModifiedBy>Dithapan Laobunkue</cp:lastModifiedBy>
  <cp:revision>244</cp:revision>
  <cp:lastPrinted>2017-03-30T10:05:05Z</cp:lastPrinted>
  <dcterms:created xsi:type="dcterms:W3CDTF">2017-03-29T11:24:57Z</dcterms:created>
  <dcterms:modified xsi:type="dcterms:W3CDTF">2017-06-02T10:55:26Z</dcterms:modified>
</cp:coreProperties>
</file>