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2.xml" ContentType="application/vnd.openxmlformats-officedocument.drawingml.chart+xml"/>
  <Override PartName="/ppt/drawings/drawing1.xml" ContentType="application/vnd.openxmlformats-officedocument.drawingml.chartshapes+xml"/>
  <Override PartName="/ppt/charts/chart13.xml" ContentType="application/vnd.openxmlformats-officedocument.drawingml.chart+xml"/>
  <Override PartName="/ppt/drawings/drawing2.xml" ContentType="application/vnd.openxmlformats-officedocument.drawingml.chartshapes+xml"/>
  <Override PartName="/ppt/charts/chart14.xml" ContentType="application/vnd.openxmlformats-officedocument.drawingml.chart+xml"/>
  <Override PartName="/ppt/drawings/drawing3.xml" ContentType="application/vnd.openxmlformats-officedocument.drawingml.chartshapes+xml"/>
  <Override PartName="/ppt/charts/chart15.xml" ContentType="application/vnd.openxmlformats-officedocument.drawingml.chart+xml"/>
  <Override PartName="/ppt/drawings/drawing4.xml" ContentType="application/vnd.openxmlformats-officedocument.drawingml.chartshape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72" r:id="rId2"/>
    <p:sldId id="282" r:id="rId3"/>
    <p:sldId id="283" r:id="rId4"/>
    <p:sldId id="267" r:id="rId5"/>
    <p:sldId id="268" r:id="rId6"/>
    <p:sldId id="269" r:id="rId7"/>
    <p:sldId id="270" r:id="rId8"/>
    <p:sldId id="271" r:id="rId9"/>
    <p:sldId id="258" r:id="rId10"/>
    <p:sldId id="257" r:id="rId11"/>
    <p:sldId id="262" r:id="rId12"/>
    <p:sldId id="263" r:id="rId13"/>
    <p:sldId id="264" r:id="rId14"/>
    <p:sldId id="273" r:id="rId15"/>
    <p:sldId id="274" r:id="rId16"/>
    <p:sldId id="277" r:id="rId17"/>
    <p:sldId id="280" r:id="rId18"/>
    <p:sldId id="281" r:id="rId19"/>
    <p:sldId id="284" r:id="rId20"/>
    <p:sldId id="285" r:id="rId21"/>
    <p:sldId id="286" r:id="rId22"/>
  </p:sldIdLst>
  <p:sldSz cx="9144000" cy="6858000" type="screen4x3"/>
  <p:notesSz cx="6797675" cy="985678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21B9CC1-2D06-4319-939E-B6510EA766BC}">
          <p14:sldIdLst>
            <p14:sldId id="272"/>
            <p14:sldId id="282"/>
            <p14:sldId id="283"/>
            <p14:sldId id="267"/>
            <p14:sldId id="268"/>
            <p14:sldId id="269"/>
            <p14:sldId id="270"/>
            <p14:sldId id="271"/>
            <p14:sldId id="258"/>
            <p14:sldId id="257"/>
            <p14:sldId id="262"/>
            <p14:sldId id="263"/>
            <p14:sldId id="264"/>
            <p14:sldId id="273"/>
            <p14:sldId id="274"/>
            <p14:sldId id="277"/>
            <p14:sldId id="280"/>
            <p14:sldId id="281"/>
            <p14:sldId id="284"/>
            <p14:sldId id="285"/>
            <p14:sldId id="28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Microsoft_Excel_Worksheet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Microsoft_Excel_Worksheet15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pieChart>
        <c:varyColors val="1"/>
        <c:ser>
          <c:idx val="0"/>
          <c:order val="0"/>
          <c:explosion val="1"/>
          <c:dLbls>
            <c:dLbl>
              <c:idx val="0"/>
              <c:layout>
                <c:manualLayout>
                  <c:x val="5.3792314799061942E-2"/>
                  <c:y val="0.1299666373363693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6710574204205053"/>
                  <c:y val="-0.1824785332564678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>
                    <a:latin typeface="Angsana New" pitchFamily="18" charset="-34"/>
                    <a:cs typeface="Angsana New" pitchFamily="18" charset="-34"/>
                  </a:defRPr>
                </a:pPr>
                <a:endParaRPr lang="th-TH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Sheet1!$A$1:$C$1</c:f>
              <c:strCache>
                <c:ptCount val="3"/>
                <c:pt idx="0">
                  <c:v>รายได้จากพืชผล</c:v>
                </c:pt>
                <c:pt idx="1">
                  <c:v>รายได้จากเกษตรอื่น</c:v>
                </c:pt>
                <c:pt idx="2">
                  <c:v>รายได้อื่น</c:v>
                </c:pt>
              </c:strCache>
            </c:strRef>
          </c:cat>
          <c:val>
            <c:numRef>
              <c:f>Sheet1!$A$2:$C$2</c:f>
              <c:numCache>
                <c:formatCode>_-* #,##0_-;\-* #,##0_-;_-* "-"??_-;_-@_-</c:formatCode>
                <c:ptCount val="3"/>
                <c:pt idx="0">
                  <c:v>45826.725120653377</c:v>
                </c:pt>
                <c:pt idx="1">
                  <c:v>7433.2487371109737</c:v>
                </c:pt>
                <c:pt idx="2">
                  <c:v>89661.001669459511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th-TH"/>
              <a:t>มูลค่าการส่งออกข้าวหอมมะลิ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2552/53 [6.13 หมื่นล้านบาท]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4694220023</c:v>
                </c:pt>
                <c:pt idx="1">
                  <c:v>6474217418</c:v>
                </c:pt>
                <c:pt idx="2">
                  <c:v>7409427404</c:v>
                </c:pt>
                <c:pt idx="3">
                  <c:v>5217937369</c:v>
                </c:pt>
                <c:pt idx="4">
                  <c:v>4649748289</c:v>
                </c:pt>
                <c:pt idx="5">
                  <c:v>5859262664</c:v>
                </c:pt>
                <c:pt idx="6">
                  <c:v>4294781378</c:v>
                </c:pt>
                <c:pt idx="7">
                  <c:v>4110426691</c:v>
                </c:pt>
                <c:pt idx="8">
                  <c:v>5053415977</c:v>
                </c:pt>
                <c:pt idx="9">
                  <c:v>4072126070</c:v>
                </c:pt>
                <c:pt idx="10">
                  <c:v>4395575447</c:v>
                </c:pt>
                <c:pt idx="11">
                  <c:v>5019042505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2553/54 [6.32 หมื่นล้านบาท]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5277176253</c:v>
                </c:pt>
                <c:pt idx="1">
                  <c:v>6664736191</c:v>
                </c:pt>
                <c:pt idx="2">
                  <c:v>7460205488</c:v>
                </c:pt>
                <c:pt idx="3">
                  <c:v>4125612081</c:v>
                </c:pt>
                <c:pt idx="4">
                  <c:v>4594467827</c:v>
                </c:pt>
                <c:pt idx="5">
                  <c:v>4735988992</c:v>
                </c:pt>
                <c:pt idx="6">
                  <c:v>3589003222</c:v>
                </c:pt>
                <c:pt idx="7">
                  <c:v>5468845000</c:v>
                </c:pt>
                <c:pt idx="8">
                  <c:v>4918442744</c:v>
                </c:pt>
                <c:pt idx="9">
                  <c:v>5438478894</c:v>
                </c:pt>
                <c:pt idx="10">
                  <c:v>5800442920</c:v>
                </c:pt>
                <c:pt idx="11">
                  <c:v>5156904755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2554/55 [5.66 หมื่นล้านบาท]</c:v>
                </c:pt>
              </c:strCache>
            </c:strRef>
          </c:tx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4338253388</c:v>
                </c:pt>
                <c:pt idx="1">
                  <c:v>4363807346</c:v>
                </c:pt>
                <c:pt idx="2">
                  <c:v>7019930810</c:v>
                </c:pt>
                <c:pt idx="3">
                  <c:v>4001034285</c:v>
                </c:pt>
                <c:pt idx="4">
                  <c:v>5156869949</c:v>
                </c:pt>
                <c:pt idx="5">
                  <c:v>4334103815</c:v>
                </c:pt>
                <c:pt idx="6">
                  <c:v>3540709161</c:v>
                </c:pt>
                <c:pt idx="7">
                  <c:v>4347873464</c:v>
                </c:pt>
                <c:pt idx="8">
                  <c:v>4026856367</c:v>
                </c:pt>
                <c:pt idx="9">
                  <c:v>4203090485</c:v>
                </c:pt>
                <c:pt idx="10">
                  <c:v>5172290438</c:v>
                </c:pt>
                <c:pt idx="11">
                  <c:v>6149639996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369728"/>
        <c:axId val="36016640"/>
      </c:lineChart>
      <c:catAx>
        <c:axId val="143369728"/>
        <c:scaling>
          <c:orientation val="minMax"/>
        </c:scaling>
        <c:delete val="0"/>
        <c:axPos val="b"/>
        <c:majorTickMark val="none"/>
        <c:minorTickMark val="none"/>
        <c:tickLblPos val="nextTo"/>
        <c:crossAx val="36016640"/>
        <c:crosses val="autoZero"/>
        <c:auto val="1"/>
        <c:lblAlgn val="ctr"/>
        <c:lblOffset val="100"/>
        <c:noMultiLvlLbl val="0"/>
      </c:catAx>
      <c:valAx>
        <c:axId val="36016640"/>
        <c:scaling>
          <c:orientation val="minMax"/>
          <c:min val="30000000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3369728"/>
        <c:crosses val="autoZero"/>
        <c:crossBetween val="between"/>
        <c:dispUnits>
          <c:builtInUnit val="billion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th-TH"/>
                    <a:t>พันล้านบาท</a:t>
                  </a:r>
                </a:p>
              </c:rich>
            </c:tx>
          </c:dispUnitsLbl>
        </c:dispUnits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Browallia New" pitchFamily="34" charset="-34"/>
          <a:cs typeface="Browallia New" pitchFamily="34" charset="-34"/>
        </a:defRPr>
      </a:pPr>
      <a:endParaRPr lang="th-TH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th-TH"/>
              <a:t>ปริมาณการส่งออกข้าวหอมมะลิ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2552/53 [2.28 ล้านตัน]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163948</c:v>
                </c:pt>
                <c:pt idx="1">
                  <c:v>242600</c:v>
                </c:pt>
                <c:pt idx="2">
                  <c:v>255631</c:v>
                </c:pt>
                <c:pt idx="3">
                  <c:v>183373</c:v>
                </c:pt>
                <c:pt idx="4">
                  <c:v>175360</c:v>
                </c:pt>
                <c:pt idx="5">
                  <c:v>213042</c:v>
                </c:pt>
                <c:pt idx="6">
                  <c:v>154056</c:v>
                </c:pt>
                <c:pt idx="7">
                  <c:v>166088</c:v>
                </c:pt>
                <c:pt idx="8">
                  <c:v>204806</c:v>
                </c:pt>
                <c:pt idx="9">
                  <c:v>164005</c:v>
                </c:pt>
                <c:pt idx="10">
                  <c:v>157644</c:v>
                </c:pt>
                <c:pt idx="11">
                  <c:v>199741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2553/54 [2.54 ล้านตัน]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206191</c:v>
                </c:pt>
                <c:pt idx="1">
                  <c:v>253839</c:v>
                </c:pt>
                <c:pt idx="2">
                  <c:v>273350</c:v>
                </c:pt>
                <c:pt idx="3">
                  <c:v>150189</c:v>
                </c:pt>
                <c:pt idx="4">
                  <c:v>191228</c:v>
                </c:pt>
                <c:pt idx="5">
                  <c:v>196722</c:v>
                </c:pt>
                <c:pt idx="6">
                  <c:v>132709</c:v>
                </c:pt>
                <c:pt idx="7">
                  <c:v>267858</c:v>
                </c:pt>
                <c:pt idx="8">
                  <c:v>211744</c:v>
                </c:pt>
                <c:pt idx="9">
                  <c:v>219774</c:v>
                </c:pt>
                <c:pt idx="10">
                  <c:v>236643</c:v>
                </c:pt>
                <c:pt idx="11">
                  <c:v>200294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2554/55 [1.89 ล้านตัน]</c:v>
                </c:pt>
              </c:strCache>
            </c:strRef>
          </c:tx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155882</c:v>
                </c:pt>
                <c:pt idx="1">
                  <c:v>130292</c:v>
                </c:pt>
                <c:pt idx="2">
                  <c:v>224307</c:v>
                </c:pt>
                <c:pt idx="3">
                  <c:v>134165</c:v>
                </c:pt>
                <c:pt idx="4">
                  <c:v>181255</c:v>
                </c:pt>
                <c:pt idx="5">
                  <c:v>140049</c:v>
                </c:pt>
                <c:pt idx="6">
                  <c:v>120533</c:v>
                </c:pt>
                <c:pt idx="7">
                  <c:v>141097</c:v>
                </c:pt>
                <c:pt idx="8">
                  <c:v>141338</c:v>
                </c:pt>
                <c:pt idx="9">
                  <c:v>132524</c:v>
                </c:pt>
                <c:pt idx="10">
                  <c:v>174046</c:v>
                </c:pt>
                <c:pt idx="11">
                  <c:v>217270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6041344"/>
        <c:axId val="36018944"/>
      </c:lineChart>
      <c:catAx>
        <c:axId val="146041344"/>
        <c:scaling>
          <c:orientation val="minMax"/>
        </c:scaling>
        <c:delete val="0"/>
        <c:axPos val="b"/>
        <c:majorTickMark val="none"/>
        <c:minorTickMark val="none"/>
        <c:tickLblPos val="nextTo"/>
        <c:crossAx val="36018944"/>
        <c:crosses val="autoZero"/>
        <c:auto val="1"/>
        <c:lblAlgn val="ctr"/>
        <c:lblOffset val="100"/>
        <c:noMultiLvlLbl val="0"/>
      </c:catAx>
      <c:valAx>
        <c:axId val="36018944"/>
        <c:scaling>
          <c:orientation val="minMax"/>
          <c:min val="100000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crossAx val="146041344"/>
        <c:crosses val="autoZero"/>
        <c:crossBetween val="between"/>
        <c:dispUnits>
          <c:builtInUnit val="thousand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th-TH"/>
                    <a:t>พันตัน</a:t>
                  </a:r>
                  <a:endParaRPr lang="en-US"/>
                </a:p>
              </c:rich>
            </c:tx>
          </c:dispUnitsLbl>
        </c:dispUnits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Browallia New" pitchFamily="34" charset="-34"/>
          <a:cs typeface="Browallia New" pitchFamily="34" charset="-34"/>
        </a:defRPr>
      </a:pPr>
      <a:endParaRPr lang="th-TH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th-TH" sz="2000" dirty="0"/>
              <a:t>ข้าวเปลือกเจ้า </a:t>
            </a:r>
            <a:r>
              <a:rPr lang="th-TH" sz="2000" dirty="0" smtClean="0"/>
              <a:t>ความชื้น15% (บาท/ตัน)</a:t>
            </a:r>
            <a:endParaRPr lang="en-US" sz="2000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2553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9326.08</c:v>
                </c:pt>
                <c:pt idx="1">
                  <c:v>9399.56</c:v>
                </c:pt>
                <c:pt idx="2">
                  <c:v>8636.4699999999993</c:v>
                </c:pt>
                <c:pt idx="3">
                  <c:v>8256.6299999999992</c:v>
                </c:pt>
                <c:pt idx="4">
                  <c:v>7915.62</c:v>
                </c:pt>
                <c:pt idx="5">
                  <c:v>7985.08</c:v>
                </c:pt>
                <c:pt idx="6">
                  <c:v>8150.56</c:v>
                </c:pt>
                <c:pt idx="7">
                  <c:v>8306.27</c:v>
                </c:pt>
                <c:pt idx="8">
                  <c:v>8491.75</c:v>
                </c:pt>
                <c:pt idx="9">
                  <c:v>8184.25</c:v>
                </c:pt>
                <c:pt idx="10">
                  <c:v>8228.52</c:v>
                </c:pt>
                <c:pt idx="11">
                  <c:v>8415.32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2554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8543.1200000000008</c:v>
                </c:pt>
                <c:pt idx="1">
                  <c:v>8902.7000000000007</c:v>
                </c:pt>
                <c:pt idx="2">
                  <c:v>8392.5300000000007</c:v>
                </c:pt>
                <c:pt idx="3">
                  <c:v>8026.3</c:v>
                </c:pt>
                <c:pt idx="4">
                  <c:v>7982.47</c:v>
                </c:pt>
                <c:pt idx="5">
                  <c:v>8590.67</c:v>
                </c:pt>
                <c:pt idx="6">
                  <c:v>8993</c:v>
                </c:pt>
                <c:pt idx="7">
                  <c:v>9523.2199999999993</c:v>
                </c:pt>
                <c:pt idx="8">
                  <c:v>9948.81</c:v>
                </c:pt>
                <c:pt idx="9">
                  <c:v>10217.42</c:v>
                </c:pt>
                <c:pt idx="10">
                  <c:v>10305.030000000001</c:v>
                </c:pt>
                <c:pt idx="11">
                  <c:v>10322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2555</c:v>
                </c:pt>
              </c:strCache>
            </c:strRef>
          </c:tx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9641</c:v>
                </c:pt>
                <c:pt idx="1">
                  <c:v>9645</c:v>
                </c:pt>
                <c:pt idx="2">
                  <c:v>9921</c:v>
                </c:pt>
                <c:pt idx="3">
                  <c:v>10000</c:v>
                </c:pt>
                <c:pt idx="4">
                  <c:v>10242</c:v>
                </c:pt>
                <c:pt idx="5">
                  <c:v>10467</c:v>
                </c:pt>
                <c:pt idx="6">
                  <c:v>10326</c:v>
                </c:pt>
                <c:pt idx="7">
                  <c:v>9914</c:v>
                </c:pt>
                <c:pt idx="8">
                  <c:v>10584</c:v>
                </c:pt>
                <c:pt idx="9">
                  <c:v>10123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2555 (ในโครงการจำนำ)</c:v>
                </c:pt>
              </c:strCache>
            </c:strRef>
          </c:tx>
          <c:marker>
            <c:symbol val="square"/>
            <c:size val="5"/>
          </c:marker>
          <c:cat>
            <c:strRef>
              <c:f>Sheet1!$A$2:$A$13</c:f>
              <c:strCache>
                <c:ptCount val="12"/>
                <c:pt idx="0">
                  <c:v>ม.ค.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15000</c:v>
                </c:pt>
                <c:pt idx="1">
                  <c:v>15000</c:v>
                </c:pt>
                <c:pt idx="2">
                  <c:v>15000</c:v>
                </c:pt>
                <c:pt idx="3">
                  <c:v>15000</c:v>
                </c:pt>
                <c:pt idx="4">
                  <c:v>15000</c:v>
                </c:pt>
                <c:pt idx="5">
                  <c:v>15000</c:v>
                </c:pt>
                <c:pt idx="6">
                  <c:v>15000</c:v>
                </c:pt>
                <c:pt idx="7">
                  <c:v>15000</c:v>
                </c:pt>
                <c:pt idx="8">
                  <c:v>15000</c:v>
                </c:pt>
                <c:pt idx="9">
                  <c:v>15000</c:v>
                </c:pt>
                <c:pt idx="10">
                  <c:v>15000</c:v>
                </c:pt>
                <c:pt idx="11">
                  <c:v>15000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375552"/>
        <c:axId val="156336128"/>
      </c:lineChart>
      <c:catAx>
        <c:axId val="15637555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th-TH"/>
          </a:p>
        </c:txPr>
        <c:crossAx val="156336128"/>
        <c:crosses val="autoZero"/>
        <c:auto val="1"/>
        <c:lblAlgn val="ctr"/>
        <c:lblOffset val="100"/>
        <c:noMultiLvlLbl val="0"/>
      </c:catAx>
      <c:valAx>
        <c:axId val="156336128"/>
        <c:scaling>
          <c:orientation val="minMax"/>
          <c:min val="6000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crossAx val="156375552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th-TH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Browallia New" pitchFamily="34" charset="-34"/>
          <a:cs typeface="Browallia New" pitchFamily="34" charset="-34"/>
        </a:defRPr>
      </a:pPr>
      <a:endParaRPr lang="th-TH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th-TH" dirty="0"/>
              <a:t>ราคาขายปลีกข้าวสาร</a:t>
            </a:r>
            <a:r>
              <a:rPr lang="th-TH" dirty="0" smtClean="0"/>
              <a:t>เจ้า</a:t>
            </a:r>
            <a:r>
              <a:rPr lang="th-TH" baseline="0" dirty="0" smtClean="0"/>
              <a:t> (บาท/กก.)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2554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22.255333333333333</c:v>
                </c:pt>
                <c:pt idx="1">
                  <c:v>22.557333333333336</c:v>
                </c:pt>
                <c:pt idx="2">
                  <c:v>22.547333333333331</c:v>
                </c:pt>
                <c:pt idx="3">
                  <c:v>22.825333333333333</c:v>
                </c:pt>
                <c:pt idx="4">
                  <c:v>22.937999999999999</c:v>
                </c:pt>
                <c:pt idx="5">
                  <c:v>22.897333333333332</c:v>
                </c:pt>
                <c:pt idx="6">
                  <c:v>22.875999999999998</c:v>
                </c:pt>
                <c:pt idx="7">
                  <c:v>22.849333333333334</c:v>
                </c:pt>
                <c:pt idx="8">
                  <c:v>21.468666666666664</c:v>
                </c:pt>
                <c:pt idx="9">
                  <c:v>21.654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2554(จำนำ)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9">
                  <c:v>21.654</c:v>
                </c:pt>
                <c:pt idx="10">
                  <c:v>21.750666666666667</c:v>
                </c:pt>
                <c:pt idx="11">
                  <c:v>22.221999999999998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2555(จำนำ)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22.28533333333333</c:v>
                </c:pt>
                <c:pt idx="1">
                  <c:v>22.305999999999997</c:v>
                </c:pt>
                <c:pt idx="2">
                  <c:v>22.410666666666668</c:v>
                </c:pt>
                <c:pt idx="3">
                  <c:v>22.445333333333334</c:v>
                </c:pt>
                <c:pt idx="4">
                  <c:v>22.444000000000003</c:v>
                </c:pt>
                <c:pt idx="5">
                  <c:v>22.233333333333334</c:v>
                </c:pt>
                <c:pt idx="6">
                  <c:v>22.239333333333331</c:v>
                </c:pt>
                <c:pt idx="7">
                  <c:v>22.179333333333332</c:v>
                </c:pt>
                <c:pt idx="8">
                  <c:v>22.167333333333332</c:v>
                </c:pt>
                <c:pt idx="9">
                  <c:v>22.158000000000001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376064"/>
        <c:axId val="156340160"/>
      </c:lineChart>
      <c:catAx>
        <c:axId val="156376064"/>
        <c:scaling>
          <c:orientation val="minMax"/>
        </c:scaling>
        <c:delete val="0"/>
        <c:axPos val="b"/>
        <c:majorTickMark val="none"/>
        <c:minorTickMark val="none"/>
        <c:tickLblPos val="nextTo"/>
        <c:crossAx val="156340160"/>
        <c:crosses val="autoZero"/>
        <c:auto val="1"/>
        <c:lblAlgn val="ctr"/>
        <c:lblOffset val="100"/>
        <c:noMultiLvlLbl val="0"/>
      </c:catAx>
      <c:valAx>
        <c:axId val="15634016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56376064"/>
        <c:crosses val="autoZero"/>
        <c:crossBetween val="between"/>
        <c:majorUnit val="1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Browallia New" pitchFamily="34" charset="-34"/>
          <a:cs typeface="Browallia New" pitchFamily="34" charset="-34"/>
        </a:defRPr>
      </a:pPr>
      <a:endParaRPr lang="th-TH"/>
    </a:p>
  </c:txPr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2000"/>
            </a:pPr>
            <a:r>
              <a:rPr lang="th-TH" sz="2000" dirty="0"/>
              <a:t>ข้าว</a:t>
            </a:r>
            <a:r>
              <a:rPr lang="th-TH" sz="2000" dirty="0" smtClean="0"/>
              <a:t>เปลือกหอมมะลิ 100% (บาท/ตัน)</a:t>
            </a:r>
            <a:endParaRPr lang="en-US" sz="2000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2553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14106</c:v>
                </c:pt>
                <c:pt idx="1">
                  <c:v>14337</c:v>
                </c:pt>
                <c:pt idx="2">
                  <c:v>13948</c:v>
                </c:pt>
                <c:pt idx="3">
                  <c:v>13607</c:v>
                </c:pt>
                <c:pt idx="4">
                  <c:v>13178</c:v>
                </c:pt>
                <c:pt idx="5">
                  <c:v>12803</c:v>
                </c:pt>
                <c:pt idx="6">
                  <c:v>13125</c:v>
                </c:pt>
                <c:pt idx="7">
                  <c:v>13528</c:v>
                </c:pt>
                <c:pt idx="8">
                  <c:v>13895</c:v>
                </c:pt>
                <c:pt idx="9">
                  <c:v>14070</c:v>
                </c:pt>
                <c:pt idx="10">
                  <c:v>13184</c:v>
                </c:pt>
                <c:pt idx="11">
                  <c:v>12837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2554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12511</c:v>
                </c:pt>
                <c:pt idx="1">
                  <c:v>12304</c:v>
                </c:pt>
                <c:pt idx="2">
                  <c:v>11821</c:v>
                </c:pt>
                <c:pt idx="3">
                  <c:v>12113</c:v>
                </c:pt>
                <c:pt idx="4">
                  <c:v>12202</c:v>
                </c:pt>
                <c:pt idx="5">
                  <c:v>12287</c:v>
                </c:pt>
                <c:pt idx="6">
                  <c:v>12471</c:v>
                </c:pt>
                <c:pt idx="7">
                  <c:v>12942</c:v>
                </c:pt>
                <c:pt idx="8">
                  <c:v>13275</c:v>
                </c:pt>
                <c:pt idx="9">
                  <c:v>14265</c:v>
                </c:pt>
                <c:pt idx="10">
                  <c:v>15219</c:v>
                </c:pt>
                <c:pt idx="11">
                  <c:v>15004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2555</c:v>
                </c:pt>
              </c:strCache>
            </c:strRef>
          </c:tx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15201</c:v>
                </c:pt>
                <c:pt idx="1">
                  <c:v>15024</c:v>
                </c:pt>
                <c:pt idx="2">
                  <c:v>14770</c:v>
                </c:pt>
                <c:pt idx="3">
                  <c:v>14752</c:v>
                </c:pt>
                <c:pt idx="4">
                  <c:v>14628</c:v>
                </c:pt>
                <c:pt idx="5">
                  <c:v>14616</c:v>
                </c:pt>
                <c:pt idx="6">
                  <c:v>14832</c:v>
                </c:pt>
                <c:pt idx="7">
                  <c:v>15369</c:v>
                </c:pt>
                <c:pt idx="8">
                  <c:v>15538</c:v>
                </c:pt>
                <c:pt idx="9">
                  <c:v>15813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2555 (ในโครงการจำนำ)</c:v>
                </c:pt>
              </c:strCache>
            </c:strRef>
          </c:tx>
          <c:marker>
            <c:symbol val="square"/>
            <c:size val="5"/>
          </c:marker>
          <c:cat>
            <c:strRef>
              <c:f>Sheet1!$A$2:$A$13</c:f>
              <c:strCache>
                <c:ptCount val="12"/>
                <c:pt idx="0">
                  <c:v>ม.ค.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Sheet1!$E$2:$E$13</c:f>
              <c:numCache>
                <c:formatCode>General</c:formatCode>
                <c:ptCount val="12"/>
                <c:pt idx="0">
                  <c:v>20000</c:v>
                </c:pt>
                <c:pt idx="1">
                  <c:v>20000</c:v>
                </c:pt>
                <c:pt idx="2">
                  <c:v>20000</c:v>
                </c:pt>
                <c:pt idx="3">
                  <c:v>20000</c:v>
                </c:pt>
                <c:pt idx="4">
                  <c:v>20000</c:v>
                </c:pt>
                <c:pt idx="5">
                  <c:v>20000</c:v>
                </c:pt>
                <c:pt idx="6">
                  <c:v>20000</c:v>
                </c:pt>
                <c:pt idx="7">
                  <c:v>20000</c:v>
                </c:pt>
                <c:pt idx="8">
                  <c:v>20000</c:v>
                </c:pt>
                <c:pt idx="9">
                  <c:v>20000</c:v>
                </c:pt>
                <c:pt idx="10">
                  <c:v>20000</c:v>
                </c:pt>
                <c:pt idx="11">
                  <c:v>20000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997120"/>
        <c:axId val="156342464"/>
      </c:lineChart>
      <c:catAx>
        <c:axId val="15699712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th-TH"/>
          </a:p>
        </c:txPr>
        <c:crossAx val="156342464"/>
        <c:crosses val="autoZero"/>
        <c:auto val="1"/>
        <c:lblAlgn val="ctr"/>
        <c:lblOffset val="100"/>
        <c:noMultiLvlLbl val="0"/>
      </c:catAx>
      <c:valAx>
        <c:axId val="156342464"/>
        <c:scaling>
          <c:orientation val="minMax"/>
          <c:min val="6000"/>
        </c:scaling>
        <c:delete val="0"/>
        <c:axPos val="l"/>
        <c:majorGridlines/>
        <c:numFmt formatCode="#,##0" sourceLinked="0"/>
        <c:majorTickMark val="none"/>
        <c:minorTickMark val="none"/>
        <c:tickLblPos val="nextTo"/>
        <c:crossAx val="156997120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th-TH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Browallia New" pitchFamily="34" charset="-34"/>
          <a:cs typeface="Browallia New" pitchFamily="34" charset="-34"/>
        </a:defRPr>
      </a:pPr>
      <a:endParaRPr lang="th-TH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th-TH" sz="1800" dirty="0"/>
              <a:t>ราคาขายปลีก</a:t>
            </a:r>
            <a:r>
              <a:rPr lang="th-TH" sz="1800" dirty="0" smtClean="0"/>
              <a:t>ข้าวสารหอมมะลิ</a:t>
            </a:r>
            <a:r>
              <a:rPr lang="th-TH" sz="1800" baseline="0" dirty="0" smtClean="0"/>
              <a:t> (บาท/กก.)</a:t>
            </a:r>
            <a:endParaRPr lang="en-US" sz="1800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2554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39.141777777777776</c:v>
                </c:pt>
                <c:pt idx="1">
                  <c:v>39.355222222222224</c:v>
                </c:pt>
                <c:pt idx="2">
                  <c:v>39.321888888888886</c:v>
                </c:pt>
                <c:pt idx="3">
                  <c:v>39.587444444444444</c:v>
                </c:pt>
                <c:pt idx="4">
                  <c:v>32.249333333333333</c:v>
                </c:pt>
                <c:pt idx="5">
                  <c:v>32.242444444444445</c:v>
                </c:pt>
                <c:pt idx="6">
                  <c:v>32.274000000000001</c:v>
                </c:pt>
                <c:pt idx="7">
                  <c:v>32.151888888888891</c:v>
                </c:pt>
                <c:pt idx="8">
                  <c:v>32.113666666666667</c:v>
                </c:pt>
                <c:pt idx="9">
                  <c:v>32.418111111111109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2554(จำนำ)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9">
                  <c:v>32.418111111111109</c:v>
                </c:pt>
                <c:pt idx="10">
                  <c:v>32.571222222222218</c:v>
                </c:pt>
                <c:pt idx="11">
                  <c:v>32.965333333333326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2555(จำนำ)</c:v>
                </c:pt>
              </c:strCache>
            </c:strRef>
          </c:tx>
          <c:spPr>
            <a:ln>
              <a:solidFill>
                <a:schemeClr val="accent2"/>
              </a:solidFill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ม.ค.</c:v>
                </c:pt>
                <c:pt idx="1">
                  <c:v>ก.พ.</c:v>
                </c:pt>
                <c:pt idx="2">
                  <c:v>มี.ค.</c:v>
                </c:pt>
                <c:pt idx="3">
                  <c:v>เม.ย.</c:v>
                </c:pt>
                <c:pt idx="4">
                  <c:v>พ.ค.</c:v>
                </c:pt>
                <c:pt idx="5">
                  <c:v>มิ.ย.</c:v>
                </c:pt>
                <c:pt idx="6">
                  <c:v>ก.ค.</c:v>
                </c:pt>
                <c:pt idx="7">
                  <c:v>ส.ค.</c:v>
                </c:pt>
                <c:pt idx="8">
                  <c:v>ก.ย.</c:v>
                </c:pt>
                <c:pt idx="9">
                  <c:v>ต.ค.</c:v>
                </c:pt>
                <c:pt idx="10">
                  <c:v>พ.ย.</c:v>
                </c:pt>
                <c:pt idx="11">
                  <c:v>ธ.ค.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38.099555555555554</c:v>
                </c:pt>
                <c:pt idx="1">
                  <c:v>38.235851851851848</c:v>
                </c:pt>
                <c:pt idx="2">
                  <c:v>38.167259259259261</c:v>
                </c:pt>
                <c:pt idx="3">
                  <c:v>38.24688888888889</c:v>
                </c:pt>
                <c:pt idx="4">
                  <c:v>38.360888888888887</c:v>
                </c:pt>
                <c:pt idx="5">
                  <c:v>38.417555555555559</c:v>
                </c:pt>
                <c:pt idx="6">
                  <c:v>38.428666666666665</c:v>
                </c:pt>
                <c:pt idx="7">
                  <c:v>38.428666666666665</c:v>
                </c:pt>
                <c:pt idx="8">
                  <c:v>38.423925925925928</c:v>
                </c:pt>
                <c:pt idx="9">
                  <c:v>38.413037037037036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6997632"/>
        <c:axId val="156606464"/>
      </c:lineChart>
      <c:catAx>
        <c:axId val="156997632"/>
        <c:scaling>
          <c:orientation val="minMax"/>
        </c:scaling>
        <c:delete val="0"/>
        <c:axPos val="b"/>
        <c:majorTickMark val="none"/>
        <c:minorTickMark val="none"/>
        <c:tickLblPos val="nextTo"/>
        <c:crossAx val="156606464"/>
        <c:crosses val="autoZero"/>
        <c:auto val="1"/>
        <c:lblAlgn val="ctr"/>
        <c:lblOffset val="100"/>
        <c:noMultiLvlLbl val="0"/>
      </c:catAx>
      <c:valAx>
        <c:axId val="156606464"/>
        <c:scaling>
          <c:orientation val="minMax"/>
          <c:min val="3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5699763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Browallia New" pitchFamily="34" charset="-34"/>
          <a:cs typeface="Browallia New" pitchFamily="34" charset="-34"/>
        </a:defRPr>
      </a:pPr>
      <a:endParaRPr lang="th-TH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8105555555555555"/>
          <c:y val="0"/>
          <c:w val="0.44738888888888889"/>
          <c:h val="0.74564814814814817"/>
        </c:manualLayout>
      </c:layout>
      <c:pieChart>
        <c:varyColors val="1"/>
        <c:ser>
          <c:idx val="0"/>
          <c:order val="0"/>
          <c:explosion val="1"/>
          <c:dLbls>
            <c:dLbl>
              <c:idx val="0"/>
              <c:layout>
                <c:manualLayout>
                  <c:x val="-2.929722222222222E-3"/>
                  <c:y val="5.6879629629629537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31324305555555554"/>
                  <c:y val="-1.763935185185185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>
                    <a:latin typeface="Angsana New" pitchFamily="18" charset="-34"/>
                    <a:cs typeface="Angsana New" pitchFamily="18" charset="-34"/>
                  </a:defRPr>
                </a:pPr>
                <a:endParaRPr lang="th-TH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Sheet1!$A$1:$C$1</c:f>
              <c:strCache>
                <c:ptCount val="3"/>
                <c:pt idx="0">
                  <c:v>รายได้จากพืชผล</c:v>
                </c:pt>
                <c:pt idx="1">
                  <c:v>รายได้จากเกษตรอื่น</c:v>
                </c:pt>
                <c:pt idx="2">
                  <c:v>รายได้อื่น</c:v>
                </c:pt>
              </c:strCache>
            </c:strRef>
          </c:cat>
          <c:val>
            <c:numRef>
              <c:f>Sheet1!$A$2:$C$2</c:f>
              <c:numCache>
                <c:formatCode>_-* #,##0_-;\-* #,##0_-;_-* "-"??_-;_-@_-</c:formatCode>
                <c:ptCount val="3"/>
                <c:pt idx="0">
                  <c:v>60550.205424536383</c:v>
                </c:pt>
                <c:pt idx="1">
                  <c:v>27233.280864906825</c:v>
                </c:pt>
                <c:pt idx="2">
                  <c:v>71791.360502381955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6901799731666204"/>
          <c:y val="0.14626935766648694"/>
          <c:w val="0.48657921769711027"/>
          <c:h val="0.74515753271955198"/>
        </c:manualLayout>
      </c:layout>
      <c:pieChart>
        <c:varyColors val="1"/>
        <c:ser>
          <c:idx val="0"/>
          <c:order val="0"/>
          <c:explosion val="1"/>
          <c:dLbls>
            <c:dLbl>
              <c:idx val="0"/>
              <c:layout>
                <c:manualLayout>
                  <c:x val="0.17960318468731362"/>
                  <c:y val="1.2689091372011508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1"/>
              <c:layout>
                <c:manualLayout>
                  <c:x val="0.12106829590801708"/>
                  <c:y val="0.3128554429688418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2"/>
              <c:layout>
                <c:manualLayout>
                  <c:x val="0.11746043368429214"/>
                  <c:y val="-0.2513083203501694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3"/>
              <c:layout>
                <c:manualLayout>
                  <c:x val="-0.13587554135161836"/>
                  <c:y val="-1.803351569126940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dLbl>
              <c:idx val="4"/>
              <c:layout>
                <c:manualLayout>
                  <c:x val="4.4777935466364577E-2"/>
                  <c:y val="-8.645830722409182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</c:dLbl>
            <c:txPr>
              <a:bodyPr/>
              <a:lstStyle/>
              <a:p>
                <a:pPr>
                  <a:defRPr sz="1800">
                    <a:latin typeface="Angsana New" pitchFamily="18" charset="-34"/>
                    <a:cs typeface="Angsana New" pitchFamily="18" charset="-34"/>
                  </a:defRPr>
                </a:pPr>
                <a:endParaRPr lang="th-TH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Sheet1!$A$1:$C$1</c:f>
              <c:strCache>
                <c:ptCount val="3"/>
                <c:pt idx="0">
                  <c:v>รายได้จากเกษตรอื่น</c:v>
                </c:pt>
                <c:pt idx="1">
                  <c:v>รายได้จากพืชผล</c:v>
                </c:pt>
                <c:pt idx="2">
                  <c:v>รายได้นอกเกษตรและรายได้อื่น</c:v>
                </c:pt>
              </c:strCache>
            </c:strRef>
          </c:cat>
          <c:val>
            <c:numRef>
              <c:f>Sheet1!$A$2:$C$2</c:f>
              <c:numCache>
                <c:formatCode>_-* #,##0_-;\-* #,##0_-;_-* "-"??_-;_-@_-</c:formatCode>
                <c:ptCount val="3"/>
                <c:pt idx="0">
                  <c:v>12600.38664704075</c:v>
                </c:pt>
                <c:pt idx="1">
                  <c:v>30384.182673105912</c:v>
                </c:pt>
                <c:pt idx="2">
                  <c:v>190495.78289939606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th-TH" dirty="0" smtClean="0"/>
              <a:t>มูลค่าการส่งออกข้าว</a:t>
            </a:r>
            <a:endParaRPr lang="en-US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ไทย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2554/ม.ค.</c:v>
                </c:pt>
                <c:pt idx="1">
                  <c:v>2554/ก.พ.</c:v>
                </c:pt>
                <c:pt idx="2">
                  <c:v>2554/มี.ค.</c:v>
                </c:pt>
                <c:pt idx="3">
                  <c:v>2554/เม.ย.</c:v>
                </c:pt>
                <c:pt idx="4">
                  <c:v>2554/พ.ค.</c:v>
                </c:pt>
                <c:pt idx="5">
                  <c:v>2554/มิ.ย.</c:v>
                </c:pt>
                <c:pt idx="6">
                  <c:v>2554/ก.ค.</c:v>
                </c:pt>
                <c:pt idx="7">
                  <c:v>2554/ส.ค.</c:v>
                </c:pt>
                <c:pt idx="8">
                  <c:v>2554/ก.ย.</c:v>
                </c:pt>
                <c:pt idx="9">
                  <c:v>2554/ต.ค.</c:v>
                </c:pt>
                <c:pt idx="10">
                  <c:v>2554/พ.ย.</c:v>
                </c:pt>
                <c:pt idx="11">
                  <c:v>2554/ธ.ค.</c:v>
                </c:pt>
                <c:pt idx="12">
                  <c:v>2555/ม.ค.</c:v>
                </c:pt>
                <c:pt idx="13">
                  <c:v>2555/ก.พ.</c:v>
                </c:pt>
                <c:pt idx="14">
                  <c:v>2555/มี.ค.</c:v>
                </c:pt>
                <c:pt idx="15">
                  <c:v>2555/เม.ย.</c:v>
                </c:pt>
                <c:pt idx="16">
                  <c:v>2555/พ.ค.</c:v>
                </c:pt>
                <c:pt idx="17">
                  <c:v>2555/มิ.ย.</c:v>
                </c:pt>
                <c:pt idx="18">
                  <c:v>2555/ก.ค.</c:v>
                </c:pt>
                <c:pt idx="19">
                  <c:v>2555/ส.ค.</c:v>
                </c:pt>
              </c:strCache>
            </c:str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512411000</c:v>
                </c:pt>
                <c:pt idx="1">
                  <c:v>481946000</c:v>
                </c:pt>
                <c:pt idx="2">
                  <c:v>668208000</c:v>
                </c:pt>
                <c:pt idx="3">
                  <c:v>504942000</c:v>
                </c:pt>
                <c:pt idx="4">
                  <c:v>709504000</c:v>
                </c:pt>
                <c:pt idx="5">
                  <c:v>608773000</c:v>
                </c:pt>
                <c:pt idx="6">
                  <c:v>646843000</c:v>
                </c:pt>
                <c:pt idx="7">
                  <c:v>590525000</c:v>
                </c:pt>
                <c:pt idx="8">
                  <c:v>439042000</c:v>
                </c:pt>
                <c:pt idx="9">
                  <c:v>450765000</c:v>
                </c:pt>
                <c:pt idx="10">
                  <c:v>482682000</c:v>
                </c:pt>
                <c:pt idx="11">
                  <c:v>387665000</c:v>
                </c:pt>
                <c:pt idx="12">
                  <c:v>309423000</c:v>
                </c:pt>
                <c:pt idx="13">
                  <c:v>410782000</c:v>
                </c:pt>
                <c:pt idx="14">
                  <c:v>308972000</c:v>
                </c:pt>
                <c:pt idx="15">
                  <c:v>340114000</c:v>
                </c:pt>
                <c:pt idx="16">
                  <c:v>500776000</c:v>
                </c:pt>
                <c:pt idx="17">
                  <c:v>303997000</c:v>
                </c:pt>
                <c:pt idx="18">
                  <c:v>400390000</c:v>
                </c:pt>
                <c:pt idx="19">
                  <c:v>363455000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เวียดนาม</c:v>
                </c:pt>
              </c:strCache>
            </c:strRef>
          </c:tx>
          <c:marker>
            <c:symbol val="none"/>
          </c:marker>
          <c:cat>
            <c:strRef>
              <c:f>Sheet1!$A$2:$A$21</c:f>
              <c:strCache>
                <c:ptCount val="20"/>
                <c:pt idx="0">
                  <c:v>2554/ม.ค.</c:v>
                </c:pt>
                <c:pt idx="1">
                  <c:v>2554/ก.พ.</c:v>
                </c:pt>
                <c:pt idx="2">
                  <c:v>2554/มี.ค.</c:v>
                </c:pt>
                <c:pt idx="3">
                  <c:v>2554/เม.ย.</c:v>
                </c:pt>
                <c:pt idx="4">
                  <c:v>2554/พ.ค.</c:v>
                </c:pt>
                <c:pt idx="5">
                  <c:v>2554/มิ.ย.</c:v>
                </c:pt>
                <c:pt idx="6">
                  <c:v>2554/ก.ค.</c:v>
                </c:pt>
                <c:pt idx="7">
                  <c:v>2554/ส.ค.</c:v>
                </c:pt>
                <c:pt idx="8">
                  <c:v>2554/ก.ย.</c:v>
                </c:pt>
                <c:pt idx="9">
                  <c:v>2554/ต.ค.</c:v>
                </c:pt>
                <c:pt idx="10">
                  <c:v>2554/พ.ย.</c:v>
                </c:pt>
                <c:pt idx="11">
                  <c:v>2554/ธ.ค.</c:v>
                </c:pt>
                <c:pt idx="12">
                  <c:v>2555/ม.ค.</c:v>
                </c:pt>
                <c:pt idx="13">
                  <c:v>2555/ก.พ.</c:v>
                </c:pt>
                <c:pt idx="14">
                  <c:v>2555/มี.ค.</c:v>
                </c:pt>
                <c:pt idx="15">
                  <c:v>2555/เม.ย.</c:v>
                </c:pt>
                <c:pt idx="16">
                  <c:v>2555/พ.ค.</c:v>
                </c:pt>
                <c:pt idx="17">
                  <c:v>2555/มิ.ย.</c:v>
                </c:pt>
                <c:pt idx="18">
                  <c:v>2555/ก.ค.</c:v>
                </c:pt>
                <c:pt idx="19">
                  <c:v>2555/ส.ค.</c:v>
                </c:pt>
              </c:strCache>
            </c:str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243476196.40472153</c:v>
                </c:pt>
                <c:pt idx="1">
                  <c:v>292015491.84699053</c:v>
                </c:pt>
                <c:pt idx="2">
                  <c:v>345178099.68453586</c:v>
                </c:pt>
                <c:pt idx="3">
                  <c:v>319917063.57305282</c:v>
                </c:pt>
                <c:pt idx="4">
                  <c:v>318142103.80164534</c:v>
                </c:pt>
                <c:pt idx="5">
                  <c:v>300996627.68772846</c:v>
                </c:pt>
                <c:pt idx="6">
                  <c:v>374507970.31794119</c:v>
                </c:pt>
                <c:pt idx="7">
                  <c:v>337996428.6396175</c:v>
                </c:pt>
                <c:pt idx="8">
                  <c:v>276166606.54976606</c:v>
                </c:pt>
                <c:pt idx="9">
                  <c:v>242554726.67722547</c:v>
                </c:pt>
                <c:pt idx="10">
                  <c:v>473803960.06213456</c:v>
                </c:pt>
                <c:pt idx="11">
                  <c:v>382385000</c:v>
                </c:pt>
                <c:pt idx="12">
                  <c:v>314375000</c:v>
                </c:pt>
                <c:pt idx="13">
                  <c:v>336912000.00000006</c:v>
                </c:pt>
                <c:pt idx="14">
                  <c:v>426033000</c:v>
                </c:pt>
                <c:pt idx="15">
                  <c:v>585839000</c:v>
                </c:pt>
                <c:pt idx="16">
                  <c:v>693447000</c:v>
                </c:pt>
                <c:pt idx="17">
                  <c:v>655778500</c:v>
                </c:pt>
                <c:pt idx="18">
                  <c:v>618110000</c:v>
                </c:pt>
                <c:pt idx="19">
                  <c:v>814336000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อินเดีย</c:v>
                </c:pt>
              </c:strCache>
            </c:strRef>
          </c:tx>
          <c:marker>
            <c:symbol val="square"/>
            <c:size val="7"/>
          </c:marker>
          <c:cat>
            <c:strRef>
              <c:f>Sheet1!$A$2:$A$21</c:f>
              <c:strCache>
                <c:ptCount val="20"/>
                <c:pt idx="0">
                  <c:v>2554/ม.ค.</c:v>
                </c:pt>
                <c:pt idx="1">
                  <c:v>2554/ก.พ.</c:v>
                </c:pt>
                <c:pt idx="2">
                  <c:v>2554/มี.ค.</c:v>
                </c:pt>
                <c:pt idx="3">
                  <c:v>2554/เม.ย.</c:v>
                </c:pt>
                <c:pt idx="4">
                  <c:v>2554/พ.ค.</c:v>
                </c:pt>
                <c:pt idx="5">
                  <c:v>2554/มิ.ย.</c:v>
                </c:pt>
                <c:pt idx="6">
                  <c:v>2554/ก.ค.</c:v>
                </c:pt>
                <c:pt idx="7">
                  <c:v>2554/ส.ค.</c:v>
                </c:pt>
                <c:pt idx="8">
                  <c:v>2554/ก.ย.</c:v>
                </c:pt>
                <c:pt idx="9">
                  <c:v>2554/ต.ค.</c:v>
                </c:pt>
                <c:pt idx="10">
                  <c:v>2554/พ.ย.</c:v>
                </c:pt>
                <c:pt idx="11">
                  <c:v>2554/ธ.ค.</c:v>
                </c:pt>
                <c:pt idx="12">
                  <c:v>2555/ม.ค.</c:v>
                </c:pt>
                <c:pt idx="13">
                  <c:v>2555/ก.พ.</c:v>
                </c:pt>
                <c:pt idx="14">
                  <c:v>2555/มี.ค.</c:v>
                </c:pt>
                <c:pt idx="15">
                  <c:v>2555/เม.ย.</c:v>
                </c:pt>
                <c:pt idx="16">
                  <c:v>2555/พ.ค.</c:v>
                </c:pt>
                <c:pt idx="17">
                  <c:v>2555/มิ.ย.</c:v>
                </c:pt>
                <c:pt idx="18">
                  <c:v>2555/ก.ค.</c:v>
                </c:pt>
                <c:pt idx="19">
                  <c:v>2555/ส.ค.</c:v>
                </c:pt>
              </c:strCache>
            </c:strRef>
          </c:cat>
          <c:val>
            <c:numRef>
              <c:f>Sheet1!$D$2:$D$21</c:f>
              <c:numCache>
                <c:formatCode>General</c:formatCode>
                <c:ptCount val="20"/>
                <c:pt idx="0">
                  <c:v>226709000</c:v>
                </c:pt>
                <c:pt idx="1">
                  <c:v>242559000</c:v>
                </c:pt>
                <c:pt idx="2">
                  <c:v>257050000</c:v>
                </c:pt>
                <c:pt idx="3">
                  <c:v>184576000</c:v>
                </c:pt>
                <c:pt idx="4">
                  <c:v>221513000</c:v>
                </c:pt>
                <c:pt idx="5">
                  <c:v>276039000</c:v>
                </c:pt>
                <c:pt idx="6">
                  <c:v>303395000</c:v>
                </c:pt>
                <c:pt idx="7">
                  <c:v>272098000</c:v>
                </c:pt>
                <c:pt idx="8">
                  <c:v>321883000</c:v>
                </c:pt>
                <c:pt idx="9">
                  <c:v>256684000</c:v>
                </c:pt>
                <c:pt idx="10">
                  <c:v>274276000</c:v>
                </c:pt>
                <c:pt idx="11">
                  <c:v>376014000</c:v>
                </c:pt>
                <c:pt idx="12">
                  <c:v>470854000</c:v>
                </c:pt>
                <c:pt idx="13">
                  <c:v>622925000</c:v>
                </c:pt>
                <c:pt idx="14">
                  <c:v>600294000</c:v>
                </c:pt>
                <c:pt idx="15">
                  <c:v>631906000</c:v>
                </c:pt>
                <c:pt idx="16">
                  <c:v>511640000</c:v>
                </c:pt>
                <c:pt idx="17">
                  <c:v>346170000</c:v>
                </c:pt>
                <c:pt idx="18">
                  <c:v>565797000</c:v>
                </c:pt>
                <c:pt idx="19">
                  <c:v>554505000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682112"/>
        <c:axId val="79361088"/>
      </c:lineChart>
      <c:catAx>
        <c:axId val="1426821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th-TH"/>
          </a:p>
        </c:txPr>
        <c:crossAx val="79361088"/>
        <c:crosses val="autoZero"/>
        <c:auto val="1"/>
        <c:lblAlgn val="ctr"/>
        <c:lblOffset val="100"/>
        <c:noMultiLvlLbl val="0"/>
      </c:catAx>
      <c:valAx>
        <c:axId val="793610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142682112"/>
        <c:crosses val="autoZero"/>
        <c:crossBetween val="between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th-TH"/>
                    <a:t>ล้านเหรียญสหรัฐฯ</a:t>
                  </a:r>
                  <a:endParaRPr lang="en-US"/>
                </a:p>
              </c:rich>
            </c:tx>
          </c:dispUnitsLbl>
        </c:dispUnits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th-TH"/>
              <a:t>ราคาส่งออกข้าวขาว 5</a:t>
            </a:r>
            <a:r>
              <a:rPr lang="en-US"/>
              <a:t>%</a:t>
            </a:r>
          </a:p>
        </c:rich>
      </c:tx>
      <c:layout>
        <c:manualLayout>
          <c:xMode val="edge"/>
          <c:yMode val="edge"/>
          <c:x val="0.23485069083345714"/>
          <c:y val="0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3592779676125389"/>
          <c:y val="0.18142267896598396"/>
          <c:w val="0.72948100827019269"/>
          <c:h val="0.50936189827307465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ไทย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2550</c:v>
                </c:pt>
                <c:pt idx="1">
                  <c:v>2551</c:v>
                </c:pt>
                <c:pt idx="2">
                  <c:v>2552</c:v>
                </c:pt>
                <c:pt idx="3">
                  <c:v>2553</c:v>
                </c:pt>
                <c:pt idx="4">
                  <c:v>2554</c:v>
                </c:pt>
                <c:pt idx="5">
                  <c:v>2554 ต.ค.</c:v>
                </c:pt>
                <c:pt idx="6">
                  <c:v>2554 พ.ย.</c:v>
                </c:pt>
                <c:pt idx="7">
                  <c:v>2554 ธ.ค.</c:v>
                </c:pt>
                <c:pt idx="8">
                  <c:v>2555 ม.ค.</c:v>
                </c:pt>
                <c:pt idx="9">
                  <c:v>2555 ก.พ.</c:v>
                </c:pt>
                <c:pt idx="10">
                  <c:v>2555 มี.ค.</c:v>
                </c:pt>
                <c:pt idx="11">
                  <c:v>2555 เม.ย.</c:v>
                </c:pt>
                <c:pt idx="12">
                  <c:v>2555 พ.ค.</c:v>
                </c:pt>
                <c:pt idx="13">
                  <c:v>2555 มิ.ย.</c:v>
                </c:pt>
                <c:pt idx="14">
                  <c:v>2555 ก.ค.</c:v>
                </c:pt>
                <c:pt idx="15">
                  <c:v>2555 ส.ค.</c:v>
                </c:pt>
                <c:pt idx="16">
                  <c:v>2555 ก.ย.</c:v>
                </c:pt>
                <c:pt idx="17">
                  <c:v>2555 ต.ค.</c:v>
                </c:pt>
              </c:strCache>
            </c:strRef>
          </c:cat>
          <c:val>
            <c:numRef>
              <c:f>Sheet1!$B$2:$B$19</c:f>
              <c:numCache>
                <c:formatCode>General</c:formatCode>
                <c:ptCount val="18"/>
                <c:pt idx="0">
                  <c:v>325</c:v>
                </c:pt>
                <c:pt idx="1">
                  <c:v>682</c:v>
                </c:pt>
                <c:pt idx="2">
                  <c:v>555</c:v>
                </c:pt>
                <c:pt idx="3">
                  <c:v>492</c:v>
                </c:pt>
                <c:pt idx="4">
                  <c:v>549</c:v>
                </c:pt>
                <c:pt idx="5">
                  <c:v>604</c:v>
                </c:pt>
                <c:pt idx="6">
                  <c:v>632</c:v>
                </c:pt>
                <c:pt idx="7">
                  <c:v>603</c:v>
                </c:pt>
                <c:pt idx="8">
                  <c:v>531</c:v>
                </c:pt>
                <c:pt idx="9">
                  <c:v>547</c:v>
                </c:pt>
                <c:pt idx="10">
                  <c:v>551</c:v>
                </c:pt>
                <c:pt idx="11">
                  <c:v>552</c:v>
                </c:pt>
                <c:pt idx="12">
                  <c:v>602</c:v>
                </c:pt>
                <c:pt idx="13">
                  <c:v>609</c:v>
                </c:pt>
                <c:pt idx="14">
                  <c:v>588</c:v>
                </c:pt>
                <c:pt idx="15">
                  <c:v>568</c:v>
                </c:pt>
                <c:pt idx="16">
                  <c:v>585</c:v>
                </c:pt>
                <c:pt idx="17">
                  <c:v>578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เวียดนาม</c:v>
                </c:pt>
              </c:strCache>
            </c:strRef>
          </c:tx>
          <c:marker>
            <c:symbol val="none"/>
          </c:marker>
          <c:cat>
            <c:strRef>
              <c:f>Sheet1!$A$2:$A$19</c:f>
              <c:strCache>
                <c:ptCount val="18"/>
                <c:pt idx="0">
                  <c:v>2550</c:v>
                </c:pt>
                <c:pt idx="1">
                  <c:v>2551</c:v>
                </c:pt>
                <c:pt idx="2">
                  <c:v>2552</c:v>
                </c:pt>
                <c:pt idx="3">
                  <c:v>2553</c:v>
                </c:pt>
                <c:pt idx="4">
                  <c:v>2554</c:v>
                </c:pt>
                <c:pt idx="5">
                  <c:v>2554 ต.ค.</c:v>
                </c:pt>
                <c:pt idx="6">
                  <c:v>2554 พ.ย.</c:v>
                </c:pt>
                <c:pt idx="7">
                  <c:v>2554 ธ.ค.</c:v>
                </c:pt>
                <c:pt idx="8">
                  <c:v>2555 ม.ค.</c:v>
                </c:pt>
                <c:pt idx="9">
                  <c:v>2555 ก.พ.</c:v>
                </c:pt>
                <c:pt idx="10">
                  <c:v>2555 มี.ค.</c:v>
                </c:pt>
                <c:pt idx="11">
                  <c:v>2555 เม.ย.</c:v>
                </c:pt>
                <c:pt idx="12">
                  <c:v>2555 พ.ค.</c:v>
                </c:pt>
                <c:pt idx="13">
                  <c:v>2555 มิ.ย.</c:v>
                </c:pt>
                <c:pt idx="14">
                  <c:v>2555 ก.ค.</c:v>
                </c:pt>
                <c:pt idx="15">
                  <c:v>2555 ส.ค.</c:v>
                </c:pt>
                <c:pt idx="16">
                  <c:v>2555 ก.ย.</c:v>
                </c:pt>
                <c:pt idx="17">
                  <c:v>2555 ต.ค.</c:v>
                </c:pt>
              </c:strCache>
            </c:strRef>
          </c:cat>
          <c:val>
            <c:numRef>
              <c:f>Sheet1!$C$2:$C$19</c:f>
              <c:numCache>
                <c:formatCode>General</c:formatCode>
                <c:ptCount val="18"/>
                <c:pt idx="0">
                  <c:v>313</c:v>
                </c:pt>
                <c:pt idx="1">
                  <c:v>614</c:v>
                </c:pt>
                <c:pt idx="2">
                  <c:v>432</c:v>
                </c:pt>
                <c:pt idx="3">
                  <c:v>416</c:v>
                </c:pt>
                <c:pt idx="4">
                  <c:v>505</c:v>
                </c:pt>
                <c:pt idx="5">
                  <c:v>576</c:v>
                </c:pt>
                <c:pt idx="6">
                  <c:v>560</c:v>
                </c:pt>
                <c:pt idx="7">
                  <c:v>492</c:v>
                </c:pt>
                <c:pt idx="8">
                  <c:v>446</c:v>
                </c:pt>
                <c:pt idx="9">
                  <c:v>431</c:v>
                </c:pt>
                <c:pt idx="10">
                  <c:v>428</c:v>
                </c:pt>
                <c:pt idx="11">
                  <c:v>431</c:v>
                </c:pt>
                <c:pt idx="12">
                  <c:v>434</c:v>
                </c:pt>
                <c:pt idx="13">
                  <c:v>413</c:v>
                </c:pt>
                <c:pt idx="14">
                  <c:v>411</c:v>
                </c:pt>
                <c:pt idx="15">
                  <c:v>434</c:v>
                </c:pt>
                <c:pt idx="16">
                  <c:v>451</c:v>
                </c:pt>
                <c:pt idx="17">
                  <c:v>450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อินเดีย (25%)</c:v>
                </c:pt>
              </c:strCache>
            </c:strRef>
          </c:tx>
          <c:marker>
            <c:symbol val="square"/>
            <c:size val="5"/>
          </c:marker>
          <c:cat>
            <c:strRef>
              <c:f>Sheet1!$A$2:$A$19</c:f>
              <c:strCache>
                <c:ptCount val="18"/>
                <c:pt idx="0">
                  <c:v>2550</c:v>
                </c:pt>
                <c:pt idx="1">
                  <c:v>2551</c:v>
                </c:pt>
                <c:pt idx="2">
                  <c:v>2552</c:v>
                </c:pt>
                <c:pt idx="3">
                  <c:v>2553</c:v>
                </c:pt>
                <c:pt idx="4">
                  <c:v>2554</c:v>
                </c:pt>
                <c:pt idx="5">
                  <c:v>2554 ต.ค.</c:v>
                </c:pt>
                <c:pt idx="6">
                  <c:v>2554 พ.ย.</c:v>
                </c:pt>
                <c:pt idx="7">
                  <c:v>2554 ธ.ค.</c:v>
                </c:pt>
                <c:pt idx="8">
                  <c:v>2555 ม.ค.</c:v>
                </c:pt>
                <c:pt idx="9">
                  <c:v>2555 ก.พ.</c:v>
                </c:pt>
                <c:pt idx="10">
                  <c:v>2555 มี.ค.</c:v>
                </c:pt>
                <c:pt idx="11">
                  <c:v>2555 เม.ย.</c:v>
                </c:pt>
                <c:pt idx="12">
                  <c:v>2555 พ.ค.</c:v>
                </c:pt>
                <c:pt idx="13">
                  <c:v>2555 มิ.ย.</c:v>
                </c:pt>
                <c:pt idx="14">
                  <c:v>2555 ก.ค.</c:v>
                </c:pt>
                <c:pt idx="15">
                  <c:v>2555 ส.ค.</c:v>
                </c:pt>
                <c:pt idx="16">
                  <c:v>2555 ก.ย.</c:v>
                </c:pt>
                <c:pt idx="17">
                  <c:v>2555 ต.ค.</c:v>
                </c:pt>
              </c:strCache>
            </c:strRef>
          </c:cat>
          <c:val>
            <c:numRef>
              <c:f>Sheet1!$D$2:$D$19</c:f>
              <c:numCache>
                <c:formatCode>General</c:formatCode>
                <c:ptCount val="18"/>
                <c:pt idx="4">
                  <c:v>409</c:v>
                </c:pt>
                <c:pt idx="5">
                  <c:v>419</c:v>
                </c:pt>
                <c:pt idx="6">
                  <c:v>396</c:v>
                </c:pt>
                <c:pt idx="7">
                  <c:v>384</c:v>
                </c:pt>
                <c:pt idx="8">
                  <c:v>390</c:v>
                </c:pt>
                <c:pt idx="9">
                  <c:v>395</c:v>
                </c:pt>
                <c:pt idx="10">
                  <c:v>379</c:v>
                </c:pt>
                <c:pt idx="11">
                  <c:v>384</c:v>
                </c:pt>
                <c:pt idx="12">
                  <c:v>379</c:v>
                </c:pt>
                <c:pt idx="13">
                  <c:v>382</c:v>
                </c:pt>
                <c:pt idx="14">
                  <c:v>394</c:v>
                </c:pt>
                <c:pt idx="15">
                  <c:v>391</c:v>
                </c:pt>
                <c:pt idx="16">
                  <c:v>405</c:v>
                </c:pt>
                <c:pt idx="17">
                  <c:v>410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683136"/>
        <c:axId val="36233216"/>
      </c:lineChart>
      <c:catAx>
        <c:axId val="142683136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th-TH"/>
          </a:p>
        </c:txPr>
        <c:crossAx val="36233216"/>
        <c:crosses val="autoZero"/>
        <c:auto val="1"/>
        <c:lblAlgn val="ctr"/>
        <c:lblOffset val="100"/>
        <c:noMultiLvlLbl val="1"/>
      </c:catAx>
      <c:valAx>
        <c:axId val="36233216"/>
        <c:scaling>
          <c:orientation val="minMax"/>
          <c:max val="700"/>
          <c:min val="300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th-TH"/>
                  <a:t>เหรียญสหรัฐฯ/ตัน</a:t>
                </a:r>
                <a:endParaRPr lang="en-US"/>
              </a:p>
            </c:rich>
          </c:tx>
          <c:layout/>
          <c:overlay val="0"/>
        </c:title>
        <c:numFmt formatCode="General" sourceLinked="1"/>
        <c:majorTickMark val="none"/>
        <c:minorTickMark val="none"/>
        <c:tickLblPos val="nextTo"/>
        <c:crossAx val="142683136"/>
        <c:crosses val="autoZero"/>
        <c:crossBetween val="between"/>
        <c:majorUnit val="200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Browallia New" pitchFamily="34" charset="-34"/>
          <a:cs typeface="Browallia New" pitchFamily="34" charset="-34"/>
        </a:defRPr>
      </a:pPr>
      <a:endParaRPr lang="th-TH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th-TH"/>
              <a:t>มูลค่าการส่งออกข้าวรวม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2552/53 [1.62 แสนล้านบาท]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14422206429</c:v>
                </c:pt>
                <c:pt idx="1">
                  <c:v>13611116530</c:v>
                </c:pt>
                <c:pt idx="2">
                  <c:v>15832851388</c:v>
                </c:pt>
                <c:pt idx="3">
                  <c:v>15028662051</c:v>
                </c:pt>
                <c:pt idx="4">
                  <c:v>14191493046</c:v>
                </c:pt>
                <c:pt idx="5">
                  <c:v>15071541435</c:v>
                </c:pt>
                <c:pt idx="6">
                  <c:v>11795596479</c:v>
                </c:pt>
                <c:pt idx="7">
                  <c:v>12492460817</c:v>
                </c:pt>
                <c:pt idx="8">
                  <c:v>11684851865</c:v>
                </c:pt>
                <c:pt idx="9">
                  <c:v>11971620524</c:v>
                </c:pt>
                <c:pt idx="10">
                  <c:v>11072157191</c:v>
                </c:pt>
                <c:pt idx="11">
                  <c:v>14802839238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2553/54 [2.14 แสนล้านบาท]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15925983046</c:v>
                </c:pt>
                <c:pt idx="1">
                  <c:v>17488743733</c:v>
                </c:pt>
                <c:pt idx="2">
                  <c:v>20557490197</c:v>
                </c:pt>
                <c:pt idx="3">
                  <c:v>16837231336</c:v>
                </c:pt>
                <c:pt idx="4">
                  <c:v>16728733841</c:v>
                </c:pt>
                <c:pt idx="5">
                  <c:v>19818553796</c:v>
                </c:pt>
                <c:pt idx="6">
                  <c:v>16533414499</c:v>
                </c:pt>
                <c:pt idx="7">
                  <c:v>20146975210</c:v>
                </c:pt>
                <c:pt idx="8">
                  <c:v>20115177173</c:v>
                </c:pt>
                <c:pt idx="9">
                  <c:v>17991118939</c:v>
                </c:pt>
                <c:pt idx="10">
                  <c:v>16227879983</c:v>
                </c:pt>
                <c:pt idx="11">
                  <c:v>15719077963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2554/55 [1.43 แสนล้านบาท]</c:v>
                </c:pt>
              </c:strCache>
            </c:strRef>
          </c:tx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12129243537</c:v>
                </c:pt>
                <c:pt idx="1">
                  <c:v>10799586067</c:v>
                </c:pt>
                <c:pt idx="2">
                  <c:v>12962989989</c:v>
                </c:pt>
                <c:pt idx="3">
                  <c:v>9736238489</c:v>
                </c:pt>
                <c:pt idx="4">
                  <c:v>13166584354</c:v>
                </c:pt>
                <c:pt idx="5">
                  <c:v>12584997472</c:v>
                </c:pt>
                <c:pt idx="6">
                  <c:v>11946896668</c:v>
                </c:pt>
                <c:pt idx="7">
                  <c:v>14184678584</c:v>
                </c:pt>
                <c:pt idx="8">
                  <c:v>10956312717</c:v>
                </c:pt>
                <c:pt idx="9">
                  <c:v>11111118784</c:v>
                </c:pt>
                <c:pt idx="10">
                  <c:v>11346309507</c:v>
                </c:pt>
                <c:pt idx="11">
                  <c:v>12392049141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212544"/>
        <c:axId val="36233792"/>
      </c:lineChart>
      <c:catAx>
        <c:axId val="143212544"/>
        <c:scaling>
          <c:orientation val="minMax"/>
        </c:scaling>
        <c:delete val="0"/>
        <c:axPos val="b"/>
        <c:majorTickMark val="none"/>
        <c:minorTickMark val="none"/>
        <c:tickLblPos val="nextTo"/>
        <c:crossAx val="36233792"/>
        <c:crosses val="autoZero"/>
        <c:auto val="1"/>
        <c:lblAlgn val="ctr"/>
        <c:lblOffset val="100"/>
        <c:noMultiLvlLbl val="0"/>
      </c:catAx>
      <c:valAx>
        <c:axId val="36233792"/>
        <c:scaling>
          <c:orientation val="minMax"/>
          <c:min val="50000000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3212544"/>
        <c:crosses val="autoZero"/>
        <c:crossBetween val="between"/>
        <c:dispUnits>
          <c:builtInUnit val="billion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th-TH"/>
                    <a:t>พันล้านบาท</a:t>
                  </a:r>
                </a:p>
              </c:rich>
            </c:tx>
          </c:dispUnitsLbl>
        </c:dispUnits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th-TH"/>
              <a:t>ปริมาณการส่งออกข้าวรวม</a:t>
            </a:r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2552/53 [8.32 ล้านตัน]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701509</c:v>
                </c:pt>
                <c:pt idx="1">
                  <c:v>665639</c:v>
                </c:pt>
                <c:pt idx="2">
                  <c:v>735036</c:v>
                </c:pt>
                <c:pt idx="3">
                  <c:v>719065</c:v>
                </c:pt>
                <c:pt idx="4">
                  <c:v>704039</c:v>
                </c:pt>
                <c:pt idx="5">
                  <c:v>734657</c:v>
                </c:pt>
                <c:pt idx="6">
                  <c:v>592275</c:v>
                </c:pt>
                <c:pt idx="7">
                  <c:v>702406</c:v>
                </c:pt>
                <c:pt idx="8">
                  <c:v>626393</c:v>
                </c:pt>
                <c:pt idx="9">
                  <c:v>693499</c:v>
                </c:pt>
                <c:pt idx="10">
                  <c:v>594481</c:v>
                </c:pt>
                <c:pt idx="11">
                  <c:v>847711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2553/54 [12.13 ล้านตัน]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898963</c:v>
                </c:pt>
                <c:pt idx="1">
                  <c:v>963099</c:v>
                </c:pt>
                <c:pt idx="2">
                  <c:v>1085034</c:v>
                </c:pt>
                <c:pt idx="3">
                  <c:v>934152</c:v>
                </c:pt>
                <c:pt idx="4">
                  <c:v>981804</c:v>
                </c:pt>
                <c:pt idx="5">
                  <c:v>1144151</c:v>
                </c:pt>
                <c:pt idx="6">
                  <c:v>962647</c:v>
                </c:pt>
                <c:pt idx="7">
                  <c:v>1219417</c:v>
                </c:pt>
                <c:pt idx="8">
                  <c:v>1197503</c:v>
                </c:pt>
                <c:pt idx="9">
                  <c:v>1013607</c:v>
                </c:pt>
                <c:pt idx="10">
                  <c:v>888154</c:v>
                </c:pt>
                <c:pt idx="11">
                  <c:v>836788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2554/55 [6.70 ล้านตัน]</c:v>
                </c:pt>
              </c:strCache>
            </c:strRef>
          </c:tx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611209</c:v>
                </c:pt>
                <c:pt idx="1">
                  <c:v>479291</c:v>
                </c:pt>
                <c:pt idx="2">
                  <c:v>535846</c:v>
                </c:pt>
                <c:pt idx="3">
                  <c:v>446874</c:v>
                </c:pt>
                <c:pt idx="4">
                  <c:v>626906</c:v>
                </c:pt>
                <c:pt idx="5">
                  <c:v>606905</c:v>
                </c:pt>
                <c:pt idx="6">
                  <c:v>596800</c:v>
                </c:pt>
                <c:pt idx="7">
                  <c:v>692987</c:v>
                </c:pt>
                <c:pt idx="8">
                  <c:v>522545</c:v>
                </c:pt>
                <c:pt idx="9">
                  <c:v>506014</c:v>
                </c:pt>
                <c:pt idx="10">
                  <c:v>514983</c:v>
                </c:pt>
                <c:pt idx="11">
                  <c:v>555782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371264"/>
        <c:axId val="36238976"/>
      </c:lineChart>
      <c:catAx>
        <c:axId val="143371264"/>
        <c:scaling>
          <c:orientation val="minMax"/>
        </c:scaling>
        <c:delete val="0"/>
        <c:axPos val="b"/>
        <c:majorTickMark val="none"/>
        <c:minorTickMark val="none"/>
        <c:tickLblPos val="nextTo"/>
        <c:crossAx val="36238976"/>
        <c:crosses val="autoZero"/>
        <c:auto val="1"/>
        <c:lblAlgn val="ctr"/>
        <c:lblOffset val="100"/>
        <c:noMultiLvlLbl val="0"/>
      </c:catAx>
      <c:valAx>
        <c:axId val="36238976"/>
        <c:scaling>
          <c:orientation val="minMax"/>
          <c:min val="40000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crossAx val="143371264"/>
        <c:crosses val="autoZero"/>
        <c:crossBetween val="between"/>
        <c:majorUnit val="200000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th-TH"/>
                    <a:t>ล้านตัน</a:t>
                  </a:r>
                  <a:endParaRPr lang="en-US"/>
                </a:p>
              </c:rich>
            </c:tx>
          </c:dispUnitsLbl>
        </c:dispUnits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th-TH" dirty="0"/>
              <a:t>มูลค่าการส่งออก</a:t>
            </a:r>
            <a:r>
              <a:rPr lang="th-TH" dirty="0" smtClean="0"/>
              <a:t>ข้าวขาว</a:t>
            </a:r>
            <a:endParaRPr lang="th-TH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2552/53 [0.96 แสนล้านบาท]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9216572129</c:v>
                </c:pt>
                <c:pt idx="1">
                  <c:v>6716631771</c:v>
                </c:pt>
                <c:pt idx="2">
                  <c:v>8016891527</c:v>
                </c:pt>
                <c:pt idx="3">
                  <c:v>9531555306</c:v>
                </c:pt>
                <c:pt idx="4">
                  <c:v>9242180202</c:v>
                </c:pt>
                <c:pt idx="5">
                  <c:v>8807934404</c:v>
                </c:pt>
                <c:pt idx="6">
                  <c:v>7094946277</c:v>
                </c:pt>
                <c:pt idx="7">
                  <c:v>8077449509</c:v>
                </c:pt>
                <c:pt idx="8">
                  <c:v>6297159552</c:v>
                </c:pt>
                <c:pt idx="9">
                  <c:v>7570541745</c:v>
                </c:pt>
                <c:pt idx="10">
                  <c:v>6398645837</c:v>
                </c:pt>
                <c:pt idx="11">
                  <c:v>9451298548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2553/54 [1.46 แสนล้านบาท]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10401222194</c:v>
                </c:pt>
                <c:pt idx="1">
                  <c:v>10550230500</c:v>
                </c:pt>
                <c:pt idx="2">
                  <c:v>12614836901</c:v>
                </c:pt>
                <c:pt idx="3">
                  <c:v>12376383549</c:v>
                </c:pt>
                <c:pt idx="4">
                  <c:v>11869169367</c:v>
                </c:pt>
                <c:pt idx="5">
                  <c:v>14580769806</c:v>
                </c:pt>
                <c:pt idx="6">
                  <c:v>12589577317</c:v>
                </c:pt>
                <c:pt idx="7">
                  <c:v>14161237710</c:v>
                </c:pt>
                <c:pt idx="8">
                  <c:v>14583826942</c:v>
                </c:pt>
                <c:pt idx="9">
                  <c:v>12012860260</c:v>
                </c:pt>
                <c:pt idx="10">
                  <c:v>9950920876</c:v>
                </c:pt>
                <c:pt idx="11">
                  <c:v>10268848017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2554/55 [0.84 แสนล้านบาท]</c:v>
                </c:pt>
              </c:strCache>
            </c:strRef>
          </c:tx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7595920637</c:v>
                </c:pt>
                <c:pt idx="1">
                  <c:v>6159566319</c:v>
                </c:pt>
                <c:pt idx="2">
                  <c:v>5700738934</c:v>
                </c:pt>
                <c:pt idx="3">
                  <c:v>5523498090</c:v>
                </c:pt>
                <c:pt idx="4">
                  <c:v>7824323320</c:v>
                </c:pt>
                <c:pt idx="5">
                  <c:v>8062783017</c:v>
                </c:pt>
                <c:pt idx="6">
                  <c:v>8250153826</c:v>
                </c:pt>
                <c:pt idx="7">
                  <c:v>9594903078</c:v>
                </c:pt>
                <c:pt idx="8">
                  <c:v>6765513937</c:v>
                </c:pt>
                <c:pt idx="9">
                  <c:v>6712771497</c:v>
                </c:pt>
                <c:pt idx="10">
                  <c:v>5982531808</c:v>
                </c:pt>
                <c:pt idx="11">
                  <c:v>6063626687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216128"/>
        <c:axId val="36237248"/>
      </c:lineChart>
      <c:catAx>
        <c:axId val="143216128"/>
        <c:scaling>
          <c:orientation val="minMax"/>
        </c:scaling>
        <c:delete val="0"/>
        <c:axPos val="b"/>
        <c:majorTickMark val="none"/>
        <c:minorTickMark val="none"/>
        <c:tickLblPos val="nextTo"/>
        <c:crossAx val="36237248"/>
        <c:crosses val="autoZero"/>
        <c:auto val="1"/>
        <c:lblAlgn val="ctr"/>
        <c:lblOffset val="100"/>
        <c:noMultiLvlLbl val="0"/>
      </c:catAx>
      <c:valAx>
        <c:axId val="36237248"/>
        <c:scaling>
          <c:orientation val="minMax"/>
          <c:max val="15000000000"/>
          <c:min val="5000000000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43216128"/>
        <c:crosses val="autoZero"/>
        <c:crossBetween val="between"/>
        <c:dispUnits>
          <c:builtInUnit val="billion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th-TH"/>
                    <a:t>พันล้านบาท</a:t>
                  </a:r>
                </a:p>
              </c:rich>
            </c:tx>
          </c:dispUnitsLbl>
        </c:dispUnits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th-TH" dirty="0"/>
              <a:t>ปริมาณการส่งออก</a:t>
            </a:r>
            <a:r>
              <a:rPr lang="th-TH" dirty="0" smtClean="0"/>
              <a:t>ข้าวขาว</a:t>
            </a:r>
            <a:endParaRPr lang="th-TH" dirty="0"/>
          </a:p>
        </c:rich>
      </c:tx>
      <c:layout/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2552/53 [5.86 ล้านตัน]</c:v>
                </c:pt>
              </c:strCache>
            </c:strRef>
          </c:tx>
          <c:spPr>
            <a:ln>
              <a:prstDash val="sysDot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515755</c:v>
                </c:pt>
                <c:pt idx="1">
                  <c:v>405013</c:v>
                </c:pt>
                <c:pt idx="2">
                  <c:v>463391</c:v>
                </c:pt>
                <c:pt idx="3">
                  <c:v>525904</c:v>
                </c:pt>
                <c:pt idx="4">
                  <c:v>517165</c:v>
                </c:pt>
                <c:pt idx="5">
                  <c:v>505737</c:v>
                </c:pt>
                <c:pt idx="6">
                  <c:v>421037</c:v>
                </c:pt>
                <c:pt idx="7">
                  <c:v>523111</c:v>
                </c:pt>
                <c:pt idx="8">
                  <c:v>407537</c:v>
                </c:pt>
                <c:pt idx="9">
                  <c:v>515140</c:v>
                </c:pt>
                <c:pt idx="10">
                  <c:v>425562</c:v>
                </c:pt>
                <c:pt idx="11">
                  <c:v>634395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2553/54 [9.37 ล้านตัน]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682824</c:v>
                </c:pt>
                <c:pt idx="1">
                  <c:v>698290</c:v>
                </c:pt>
                <c:pt idx="2">
                  <c:v>792297</c:v>
                </c:pt>
                <c:pt idx="3">
                  <c:v>770602</c:v>
                </c:pt>
                <c:pt idx="4">
                  <c:v>780026</c:v>
                </c:pt>
                <c:pt idx="5">
                  <c:v>926652</c:v>
                </c:pt>
                <c:pt idx="6">
                  <c:v>814718</c:v>
                </c:pt>
                <c:pt idx="7">
                  <c:v>927052</c:v>
                </c:pt>
                <c:pt idx="8">
                  <c:v>956938</c:v>
                </c:pt>
                <c:pt idx="9">
                  <c:v>769293</c:v>
                </c:pt>
                <c:pt idx="10">
                  <c:v>630856</c:v>
                </c:pt>
                <c:pt idx="11">
                  <c:v>624142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2554/55 [4.72 ล้านตัน]</c:v>
                </c:pt>
              </c:strCache>
            </c:strRef>
          </c:tx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ต.ค.</c:v>
                </c:pt>
                <c:pt idx="1">
                  <c:v>พ.ย.</c:v>
                </c:pt>
                <c:pt idx="2">
                  <c:v>ธ.ค.</c:v>
                </c:pt>
                <c:pt idx="3">
                  <c:v>ม.ค.</c:v>
                </c:pt>
                <c:pt idx="4">
                  <c:v>ก.พ.</c:v>
                </c:pt>
                <c:pt idx="5">
                  <c:v>มี.ค.</c:v>
                </c:pt>
                <c:pt idx="6">
                  <c:v>เม.ย.</c:v>
                </c:pt>
                <c:pt idx="7">
                  <c:v>พ.ค.</c:v>
                </c:pt>
                <c:pt idx="8">
                  <c:v>มิ.ย.</c:v>
                </c:pt>
                <c:pt idx="9">
                  <c:v>ก.ค.</c:v>
                </c:pt>
                <c:pt idx="10">
                  <c:v>ส.ค.</c:v>
                </c:pt>
                <c:pt idx="11">
                  <c:v>ก.ย.</c:v>
                </c:pt>
              </c:strCache>
            </c:strRef>
          </c:cat>
          <c:val>
            <c:numRef>
              <c:f>Sheet1!$D$2:$D$13</c:f>
              <c:numCache>
                <c:formatCode>General</c:formatCode>
                <c:ptCount val="12"/>
                <c:pt idx="0">
                  <c:v>447879</c:v>
                </c:pt>
                <c:pt idx="1">
                  <c:v>339301</c:v>
                </c:pt>
                <c:pt idx="2">
                  <c:v>303041</c:v>
                </c:pt>
                <c:pt idx="3">
                  <c:v>305416</c:v>
                </c:pt>
                <c:pt idx="4">
                  <c:v>439252</c:v>
                </c:pt>
                <c:pt idx="5">
                  <c:v>460270</c:v>
                </c:pt>
                <c:pt idx="6">
                  <c:v>470549</c:v>
                </c:pt>
                <c:pt idx="7">
                  <c:v>543116</c:v>
                </c:pt>
                <c:pt idx="8">
                  <c:v>375412</c:v>
                </c:pt>
                <c:pt idx="9">
                  <c:v>366688</c:v>
                </c:pt>
                <c:pt idx="10">
                  <c:v>334318</c:v>
                </c:pt>
                <c:pt idx="11">
                  <c:v>332415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3371776"/>
        <c:axId val="36012608"/>
      </c:lineChart>
      <c:catAx>
        <c:axId val="143371776"/>
        <c:scaling>
          <c:orientation val="minMax"/>
        </c:scaling>
        <c:delete val="0"/>
        <c:axPos val="b"/>
        <c:majorTickMark val="none"/>
        <c:minorTickMark val="none"/>
        <c:tickLblPos val="nextTo"/>
        <c:crossAx val="36012608"/>
        <c:crosses val="autoZero"/>
        <c:auto val="1"/>
        <c:lblAlgn val="ctr"/>
        <c:lblOffset val="100"/>
        <c:noMultiLvlLbl val="0"/>
      </c:catAx>
      <c:valAx>
        <c:axId val="36012608"/>
        <c:scaling>
          <c:orientation val="minMax"/>
          <c:min val="20000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crossAx val="143371776"/>
        <c:crosses val="autoZero"/>
        <c:crossBetween val="between"/>
        <c:majorUnit val="200000"/>
        <c:dispUnits>
          <c:builtInUnit val="millions"/>
          <c:dispUnitsLbl>
            <c:layout/>
            <c:tx>
              <c:rich>
                <a:bodyPr/>
                <a:lstStyle/>
                <a:p>
                  <a:pPr>
                    <a:defRPr/>
                  </a:pPr>
                  <a:r>
                    <a:rPr lang="th-TH"/>
                    <a:t>ล้านตัน</a:t>
                  </a:r>
                  <a:endParaRPr lang="en-US"/>
                </a:p>
              </c:rich>
            </c:tx>
          </c:dispUnitsLbl>
        </c:dispUnits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0.80491</cdr:x>
      <cdr:y>0.14951</cdr:y>
    </cdr:from>
    <cdr:to>
      <cdr:x>0.80491</cdr:x>
      <cdr:y>0.73818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3250704" y="676672"/>
          <a:ext cx="0" cy="2664296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0.78348</cdr:x>
      <cdr:y>0.14951</cdr:y>
    </cdr:from>
    <cdr:to>
      <cdr:x>0.78348</cdr:x>
      <cdr:y>0.78591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3164160" y="676672"/>
          <a:ext cx="0" cy="2880320"/>
        </a:xfrm>
        <a:prstGeom xmlns:a="http://schemas.openxmlformats.org/drawingml/2006/main" prst="line">
          <a:avLst/>
        </a:prstGeom>
        <a:ln xmlns:a="http://schemas.openxmlformats.org/drawingml/2006/main" w="127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0.80491</cdr:x>
      <cdr:y>0.14951</cdr:y>
    </cdr:from>
    <cdr:to>
      <cdr:x>0.80491</cdr:x>
      <cdr:y>0.73016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3250704" y="676672"/>
          <a:ext cx="0" cy="2628000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0.78348</cdr:x>
      <cdr:y>0.1336</cdr:y>
    </cdr:from>
    <cdr:to>
      <cdr:x>0.78348</cdr:x>
      <cdr:y>0.78591</cdr:y>
    </cdr:to>
    <cdr:cxnSp macro="">
      <cdr:nvCxnSpPr>
        <cdr:cNvPr id="3" name="Straight Connector 2"/>
        <cdr:cNvCxnSpPr/>
      </cdr:nvCxnSpPr>
      <cdr:spPr>
        <a:xfrm xmlns:a="http://schemas.openxmlformats.org/drawingml/2006/main" flipV="1">
          <a:off x="3164162" y="604664"/>
          <a:ext cx="0" cy="2952337"/>
        </a:xfrm>
        <a:prstGeom xmlns:a="http://schemas.openxmlformats.org/drawingml/2006/main" prst="line">
          <a:avLst/>
        </a:prstGeom>
        <a:ln xmlns:a="http://schemas.openxmlformats.org/drawingml/2006/main" w="127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ED8167-1B44-47B9-9BD3-C4DAFD0A7C72}" type="datetimeFigureOut">
              <a:rPr lang="th-TH" smtClean="0"/>
              <a:t>22/11/55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956D0-89D6-469E-ABBE-DAF33BB5A43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4032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E54F0-514F-46CA-8F87-63E4EF0938CA}" type="slidenum">
              <a:rPr lang="th-TH" smtClean="0"/>
              <a:pPr/>
              <a:t>14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93422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34E54F0-514F-46CA-8F87-63E4EF0938CA}" type="slidenum">
              <a:rPr lang="th-TH" smtClean="0"/>
              <a:pPr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93422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956D0-89D6-469E-ABBE-DAF33BB5A43E}" type="slidenum">
              <a:rPr lang="th-TH" smtClean="0"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254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123"/>
            <a:ext cx="9144000" cy="669090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22C810E-E39A-41FD-8CF3-B9500BC5947F}" type="datetime1">
              <a:rPr lang="th-TH" smtClean="0"/>
              <a:t>22/11/55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8CEA747-7A86-48CE-BD09-2C6BF731A916}" type="slidenum">
              <a:rPr lang="th-TH" smtClean="0"/>
              <a:t>‹#›</a:t>
            </a:fld>
            <a:endParaRPr lang="th-TH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43"/>
            <a:ext cx="1507331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16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Courier New" pitchFamily="49" charset="0"/>
              <a:buChar char="o"/>
              <a:defRPr/>
            </a:lvl4pPr>
            <a:lvl5pPr>
              <a:defRPr>
                <a:solidFill>
                  <a:schemeClr val="accent4">
                    <a:lumMod val="60000"/>
                    <a:lumOff val="40000"/>
                  </a:schemeClr>
                </a:solidFill>
              </a:defRPr>
            </a:lvl5pPr>
            <a:lvl6pPr>
              <a:defRPr>
                <a:solidFill>
                  <a:schemeClr val="bg1"/>
                </a:solidFill>
              </a:defRPr>
            </a:lvl6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71492-40ED-48FF-A1AC-93AC4F574D3F}" type="datetime1">
              <a:rPr lang="th-TH" smtClean="0"/>
              <a:t>22/11/55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21956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031A4-2A03-4E89-9AE0-917F9C1FCAFB}" type="datetime1">
              <a:rPr lang="th-TH" smtClean="0"/>
              <a:t>22/11/55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077634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CF5C8-1F29-49BE-AA8A-CBF077FF67E2}" type="datetime1">
              <a:rPr lang="th-TH" smtClean="0"/>
              <a:t>22/11/55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178388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9BE82-B45D-4EB4-99AF-93BB87E6F312}" type="datetime1">
              <a:rPr lang="th-TH" smtClean="0"/>
              <a:t>22/11/55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30433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A0FCC-767B-43B0-9063-34418BAEA71B}" type="datetime1">
              <a:rPr lang="th-TH" smtClean="0"/>
              <a:t>22/11/55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96923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8D5E1-DCFE-439F-B7B2-1BD55B7471EF}" type="datetime1">
              <a:rPr lang="th-TH" smtClean="0"/>
              <a:t>22/11/55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989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AA3BA-F637-4BEF-A0FE-DA5CD6EF6010}" type="datetime1">
              <a:rPr lang="th-TH" smtClean="0"/>
              <a:t>22/11/55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12942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9522E-9A90-43C2-B293-41B5ED3B8DE1}" type="datetime1">
              <a:rPr lang="th-TH" smtClean="0"/>
              <a:t>22/11/55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40822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89431" cy="90872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9632" y="274638"/>
            <a:ext cx="742716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defRPr>
            </a:lvl1pPr>
          </a:lstStyle>
          <a:p>
            <a:fld id="{FB7F5CB8-C507-4B51-93B0-072523294DD1}" type="datetime1">
              <a:rPr lang="th-TH" smtClean="0"/>
              <a:t>22/11/55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859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/>
                </a:solidFill>
                <a:latin typeface="Browallia New" pitchFamily="34" charset="-34"/>
                <a:cs typeface="Browallia New" pitchFamily="34" charset="-34"/>
              </a:defRPr>
            </a:lvl1pPr>
          </a:lstStyle>
          <a:p>
            <a:fld id="{88CEA747-7A86-48CE-BD09-2C6BF731A916}" type="slidenum">
              <a:rPr lang="th-TH" smtClean="0"/>
              <a:t>‹#›</a:t>
            </a:fld>
            <a:endParaRPr lang="th-TH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1337" y="6664727"/>
            <a:ext cx="2400300" cy="20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95950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Browallia New" pitchFamily="34" charset="-34"/>
          <a:ea typeface="+mj-ea"/>
          <a:cs typeface="Browallia New" pitchFamily="34" charset="-34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accent1">
              <a:lumMod val="50000"/>
            </a:schemeClr>
          </a:solidFill>
          <a:latin typeface="Browallia New" pitchFamily="34" charset="-34"/>
          <a:ea typeface="+mn-ea"/>
          <a:cs typeface="Browallia New" pitchFamily="34" charset="-34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accent2">
              <a:lumMod val="50000"/>
            </a:schemeClr>
          </a:solidFill>
          <a:latin typeface="Browallia New" pitchFamily="34" charset="-34"/>
          <a:ea typeface="+mn-ea"/>
          <a:cs typeface="Browallia New" pitchFamily="34" charset="-34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accent3">
              <a:lumMod val="50000"/>
            </a:schemeClr>
          </a:solidFill>
          <a:latin typeface="Browallia New" pitchFamily="34" charset="-34"/>
          <a:ea typeface="+mn-ea"/>
          <a:cs typeface="Browallia New" pitchFamily="34" charset="-34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accent4"/>
          </a:solidFill>
          <a:latin typeface="Browallia New" pitchFamily="34" charset="-34"/>
          <a:ea typeface="+mn-ea"/>
          <a:cs typeface="Browallia New" pitchFamily="34" charset="-34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1"/>
          </a:solidFill>
          <a:latin typeface="Browallia New" pitchFamily="34" charset="-34"/>
          <a:ea typeface="+mn-ea"/>
          <a:cs typeface="Browallia New" pitchFamily="34" charset="-34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accent6">
              <a:lumMod val="5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/>
              <a:t>จำนำข้าว: การอบรมผู้สื่อข่าว</a:t>
            </a:r>
            <a:br>
              <a:rPr lang="th-TH" b="1" dirty="0"/>
            </a:br>
            <a:r>
              <a:rPr lang="th-TH" sz="4000" b="1" dirty="0"/>
              <a:t>นิพนธ์ พัวพงศกร</a:t>
            </a:r>
            <a:br>
              <a:rPr lang="th-TH" sz="4000" b="1" dirty="0"/>
            </a:br>
            <a:r>
              <a:rPr lang="th-TH" sz="4000" b="1" dirty="0"/>
              <a:t>อัมมาร สยามวา</a:t>
            </a:r>
            <a:r>
              <a:rPr lang="th-TH" sz="4000" b="1" dirty="0" smtClean="0"/>
              <a:t>ลา</a:t>
            </a:r>
            <a:endParaRPr lang="th-TH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1752600"/>
          </a:xfrm>
        </p:spPr>
        <p:txBody>
          <a:bodyPr>
            <a:noAutofit/>
          </a:bodyPr>
          <a:lstStyle/>
          <a:p>
            <a:r>
              <a:rPr lang="th-TH" sz="3200" dirty="0"/>
              <a:t>ห้องประชุม สถาบันวิจัยเพื่อการพัฒนาประเทศไทย</a:t>
            </a:r>
          </a:p>
          <a:p>
            <a:r>
              <a:rPr lang="th-TH" sz="3200" dirty="0" smtClean="0"/>
              <a:t>22 </a:t>
            </a:r>
            <a:r>
              <a:rPr lang="th-TH" sz="3200" dirty="0"/>
              <a:t>พฤศจิกายน 2555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04074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27584" y="476672"/>
            <a:ext cx="7427168" cy="1143000"/>
          </a:xfrm>
        </p:spPr>
        <p:txBody>
          <a:bodyPr>
            <a:noAutofit/>
          </a:bodyPr>
          <a:lstStyle/>
          <a:p>
            <a:r>
              <a:rPr lang="th-TH" sz="3200" b="1" dirty="0" smtClean="0"/>
              <a:t>ในอดีต</a:t>
            </a:r>
            <a:r>
              <a:rPr lang="th-TH" sz="3200" b="1" dirty="0" smtClean="0">
                <a:solidFill>
                  <a:srgbClr val="FF0000"/>
                </a:solidFill>
              </a:rPr>
              <a:t>ราคา</a:t>
            </a:r>
            <a:r>
              <a:rPr lang="th-TH" sz="3200" b="1" dirty="0" smtClean="0"/>
              <a:t>ของไทยก็สูงกว่าคู่แข่งมาโดยตลอด</a:t>
            </a:r>
            <a:br>
              <a:rPr lang="th-TH" sz="3200" b="1" dirty="0" smtClean="0"/>
            </a:br>
            <a:r>
              <a:rPr lang="th-TH" sz="3200" b="1" dirty="0" smtClean="0"/>
              <a:t>เมื่อจำนำราคายิ่งห่างจากคู่แข่งมากขึ้น</a:t>
            </a:r>
            <a:endParaRPr lang="th-TH" sz="3200" b="1" dirty="0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3682752" cy="2332855"/>
          </a:xfrm>
        </p:spPr>
        <p:txBody>
          <a:bodyPr>
            <a:normAutofit fontScale="92500"/>
          </a:bodyPr>
          <a:lstStyle/>
          <a:p>
            <a:r>
              <a:rPr lang="th-TH" b="1" dirty="0" smtClean="0"/>
              <a:t>แม้ไทยจะสามารถตั้งราคาขายข้าวได้สูงขึ้น แต่ส่วนแบ่งของไทยในตลาดข้าวลดลง เมื่อเปรียบเทียบกับคู่แข่งที่สำคัญ เช่น เวียดนาม อินเดีย เป็นต้น</a:t>
            </a:r>
            <a:endParaRPr lang="th-TH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8916130"/>
              </p:ext>
            </p:extLst>
          </p:nvPr>
        </p:nvGraphicFramePr>
        <p:xfrm>
          <a:off x="4211960" y="1600200"/>
          <a:ext cx="4474840" cy="4709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10" name="Straight Connector 9"/>
          <p:cNvCxnSpPr/>
          <p:nvPr/>
        </p:nvCxnSpPr>
        <p:spPr>
          <a:xfrm flipV="1">
            <a:off x="6829886" y="2244934"/>
            <a:ext cx="0" cy="284025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508104" y="223680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ก่อนจำนำ</a:t>
            </a:r>
            <a:endParaRPr lang="th-TH" sz="20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64288" y="2236802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ช่วงจำนำ</a:t>
            </a:r>
            <a:endParaRPr lang="th-TH" sz="20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12734" y="6165304"/>
            <a:ext cx="48397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ที่มา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: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International Trade Center (ITC) </a:t>
            </a:r>
            <a:r>
              <a:rPr lang="en-US" sz="1800" dirty="0">
                <a:latin typeface="Browallia New" pitchFamily="34" charset="-34"/>
                <a:cs typeface="Browallia New" pitchFamily="34" charset="-34"/>
              </a:rPr>
              <a:t>and Vietnam Food Association</a:t>
            </a:r>
            <a:endParaRPr lang="th-TH" sz="1800" dirty="0">
              <a:latin typeface="Browallia New" pitchFamily="34" charset="-34"/>
              <a:cs typeface="Browallia New" pitchFamily="34" charset="-34"/>
            </a:endParaRPr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3977626"/>
              </p:ext>
            </p:extLst>
          </p:nvPr>
        </p:nvGraphicFramePr>
        <p:xfrm>
          <a:off x="457200" y="3665059"/>
          <a:ext cx="4038600" cy="2677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720635" y="6156012"/>
            <a:ext cx="1021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ที่มา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: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USDA.</a:t>
            </a:r>
            <a:endParaRPr lang="th-TH" sz="1800" dirty="0">
              <a:latin typeface="Browallia New" pitchFamily="34" charset="-34"/>
              <a:cs typeface="Browallia New" pitchFamily="34" charset="-34"/>
            </a:endParaRP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2297022" y="4149080"/>
            <a:ext cx="0" cy="136800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635896" y="4509120"/>
            <a:ext cx="0" cy="576064"/>
          </a:xfrm>
          <a:prstGeom prst="line">
            <a:avLst/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6228184" y="0"/>
            <a:ext cx="29097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solidFill>
                  <a:schemeClr val="tx2"/>
                </a:solidFill>
              </a:rPr>
              <a:t>2. </a:t>
            </a:r>
            <a:r>
              <a:rPr lang="th-TH" b="1" dirty="0" smtClean="0">
                <a:solidFill>
                  <a:schemeClr val="tx2"/>
                </a:solidFill>
              </a:rPr>
              <a:t>ข้อมูลไม่ถูกต้อง... (ต่อ)</a:t>
            </a:r>
            <a:endParaRPr lang="th-TH" dirty="0">
              <a:solidFill>
                <a:schemeClr val="tx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10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0766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476672"/>
            <a:ext cx="7427168" cy="1143000"/>
          </a:xfrm>
        </p:spPr>
        <p:txBody>
          <a:bodyPr>
            <a:noAutofit/>
          </a:bodyPr>
          <a:lstStyle/>
          <a:p>
            <a:r>
              <a:rPr lang="th-TH" sz="3600" b="1" dirty="0" smtClean="0"/>
              <a:t>มูลค่าและปริมาณการส่งออกข้าวไทยลดลง</a:t>
            </a:r>
            <a:br>
              <a:rPr lang="th-TH" sz="3600" b="1" dirty="0" smtClean="0"/>
            </a:br>
            <a:r>
              <a:rPr lang="th-TH" sz="3600" b="1" dirty="0" smtClean="0"/>
              <a:t>เมื่อเทียบกับในอดีต (1)</a:t>
            </a:r>
            <a:endParaRPr lang="th-TH" sz="36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439667259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762567003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6165304"/>
            <a:ext cx="2137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ที่มา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: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สมาคมผู้ส่งออกข้าวไทย.</a:t>
            </a:r>
            <a:endParaRPr lang="th-TH" sz="18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28184" y="0"/>
            <a:ext cx="29097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solidFill>
                  <a:schemeClr val="tx2"/>
                </a:solidFill>
              </a:rPr>
              <a:t>2. </a:t>
            </a:r>
            <a:r>
              <a:rPr lang="th-TH" b="1" dirty="0" smtClean="0">
                <a:solidFill>
                  <a:schemeClr val="tx2"/>
                </a:solidFill>
              </a:rPr>
              <a:t>ข้อมูลไม่ถูกต้อง... (ต่อ)</a:t>
            </a:r>
            <a:endParaRPr lang="th-TH" dirty="0">
              <a:solidFill>
                <a:schemeClr val="tx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0192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413792"/>
            <a:ext cx="7427168" cy="1143000"/>
          </a:xfrm>
        </p:spPr>
        <p:txBody>
          <a:bodyPr>
            <a:noAutofit/>
          </a:bodyPr>
          <a:lstStyle/>
          <a:p>
            <a:r>
              <a:rPr lang="th-TH" sz="3600" b="1" dirty="0"/>
              <a:t>มูลค่าและปริมาณการส่งออกข้าวไทย</a:t>
            </a:r>
            <a:r>
              <a:rPr lang="th-TH" sz="3600" b="1" dirty="0" smtClean="0"/>
              <a:t>ลดลง</a:t>
            </a:r>
            <a:br>
              <a:rPr lang="th-TH" sz="3600" b="1" dirty="0" smtClean="0"/>
            </a:br>
            <a:r>
              <a:rPr lang="th-TH" sz="3600" b="1" dirty="0" smtClean="0"/>
              <a:t>เมื่อ</a:t>
            </a:r>
            <a:r>
              <a:rPr lang="th-TH" sz="3600" b="1" dirty="0"/>
              <a:t>เทียบกับในอดีต </a:t>
            </a:r>
            <a:r>
              <a:rPr lang="th-TH" sz="3600" b="1" dirty="0" smtClean="0"/>
              <a:t>(2)</a:t>
            </a:r>
            <a:endParaRPr lang="th-TH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9482876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36762394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6165304"/>
            <a:ext cx="2137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ที่มา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: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สมาคมผู้ส่งออกข้าวไทย.</a:t>
            </a:r>
            <a:endParaRPr lang="th-TH" sz="18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28184" y="0"/>
            <a:ext cx="29097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solidFill>
                  <a:schemeClr val="tx2"/>
                </a:solidFill>
              </a:rPr>
              <a:t>2. </a:t>
            </a:r>
            <a:r>
              <a:rPr lang="th-TH" b="1" dirty="0" smtClean="0">
                <a:solidFill>
                  <a:schemeClr val="tx2"/>
                </a:solidFill>
              </a:rPr>
              <a:t>ข้อมูลไม่ถูกต้อง... (ต่อ)</a:t>
            </a:r>
            <a:endParaRPr lang="th-TH" dirty="0">
              <a:solidFill>
                <a:schemeClr val="tx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15928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413792"/>
            <a:ext cx="7427168" cy="1143000"/>
          </a:xfrm>
        </p:spPr>
        <p:txBody>
          <a:bodyPr>
            <a:noAutofit/>
          </a:bodyPr>
          <a:lstStyle/>
          <a:p>
            <a:r>
              <a:rPr lang="th-TH" sz="3600" b="1" dirty="0"/>
              <a:t>มูลค่าและปริมาณการส่งออกข้าวไทย</a:t>
            </a:r>
            <a:r>
              <a:rPr lang="th-TH" sz="3600" b="1" dirty="0" smtClean="0"/>
              <a:t>ลดลง</a:t>
            </a:r>
            <a:br>
              <a:rPr lang="th-TH" sz="3600" b="1" dirty="0" smtClean="0"/>
            </a:br>
            <a:r>
              <a:rPr lang="th-TH" sz="3600" b="1" dirty="0" smtClean="0"/>
              <a:t>เมื่อ</a:t>
            </a:r>
            <a:r>
              <a:rPr lang="th-TH" sz="3600" b="1" dirty="0"/>
              <a:t>เทียบกับในอดีต </a:t>
            </a:r>
            <a:r>
              <a:rPr lang="th-TH" sz="3600" b="1" dirty="0" smtClean="0"/>
              <a:t>(3)</a:t>
            </a:r>
            <a:endParaRPr lang="th-TH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832619909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506258955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67544" y="6165304"/>
            <a:ext cx="21371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ที่มา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: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สมาคมผู้ส่งออกข้าวไทย.</a:t>
            </a:r>
            <a:endParaRPr lang="th-TH" sz="18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228184" y="0"/>
            <a:ext cx="290977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>
                <a:solidFill>
                  <a:schemeClr val="tx2"/>
                </a:solidFill>
              </a:rPr>
              <a:t>2. </a:t>
            </a:r>
            <a:r>
              <a:rPr lang="th-TH" b="1" dirty="0" smtClean="0">
                <a:solidFill>
                  <a:schemeClr val="tx2"/>
                </a:solidFill>
              </a:rPr>
              <a:t>ข้อมูลไม่ถูกต้อง... (ต่อ)</a:t>
            </a:r>
            <a:endParaRPr lang="th-TH" dirty="0">
              <a:solidFill>
                <a:schemeClr val="tx2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20266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16632"/>
            <a:ext cx="7858752" cy="1440160"/>
          </a:xfrm>
        </p:spPr>
        <p:txBody>
          <a:bodyPr>
            <a:noAutofit/>
          </a:bodyPr>
          <a:lstStyle/>
          <a:p>
            <a:r>
              <a:rPr lang="th-TH" sz="4000" b="1" dirty="0" smtClean="0"/>
              <a:t>3. วงเงิน</a:t>
            </a:r>
            <a:r>
              <a:rPr lang="th-TH" sz="4000" b="1" dirty="0"/>
              <a:t>งบประมาณที่รัฐ</a:t>
            </a:r>
            <a:r>
              <a:rPr lang="th-TH" sz="4000" b="1" dirty="0" smtClean="0"/>
              <a:t>แจ้ง ต่ำ</a:t>
            </a:r>
            <a:r>
              <a:rPr lang="th-TH" sz="4000" b="1" dirty="0"/>
              <a:t>กว่ารายจ่ายจริงของ</a:t>
            </a:r>
            <a:r>
              <a:rPr lang="th-TH" sz="4000" b="1" dirty="0" smtClean="0"/>
              <a:t>โครงการ </a:t>
            </a:r>
            <a:r>
              <a:rPr lang="en-US" sz="4000" b="1" dirty="0" smtClean="0"/>
              <a:t>: </a:t>
            </a:r>
            <a:r>
              <a:rPr lang="th-TH" sz="4000" b="1" dirty="0"/>
              <a:t>รู้</a:t>
            </a:r>
            <a:r>
              <a:rPr lang="th-TH" sz="4000" b="1" dirty="0" smtClean="0"/>
              <a:t>ลึก รู้จริง จำนำข้าว หน้า 17</a:t>
            </a:r>
            <a:endParaRPr lang="th-TH" sz="4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E7EB-ABF1-4AD0-850E-34CD394B5098}" type="slidenum">
              <a:rPr lang="th-TH" smtClean="0"/>
              <a:t>14</a:t>
            </a:fld>
            <a:endParaRPr lang="th-TH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622" y="1700808"/>
            <a:ext cx="8552738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Oval 6"/>
          <p:cNvSpPr/>
          <p:nvPr/>
        </p:nvSpPr>
        <p:spPr>
          <a:xfrm>
            <a:off x="7091858" y="3573016"/>
            <a:ext cx="1296144" cy="50405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Line Callout 1 8"/>
          <p:cNvSpPr/>
          <p:nvPr/>
        </p:nvSpPr>
        <p:spPr>
          <a:xfrm>
            <a:off x="3563888" y="4221088"/>
            <a:ext cx="3193083" cy="1512168"/>
          </a:xfrm>
          <a:prstGeom prst="borderCallout1">
            <a:avLst>
              <a:gd name="adj1" fmla="val -11413"/>
              <a:gd name="adj2" fmla="val 119330"/>
              <a:gd name="adj3" fmla="val 48566"/>
              <a:gd name="adj4" fmla="val 100129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FF0000"/>
                </a:solidFill>
              </a:rPr>
              <a:t>วงเงินงบประมาณนี้ต่ำกว่ารายจ่ายจริง เพราะเป็นวงเงินที่จ่ายไปเพื่อการรับจำนำเท่านั้น โครงการฯยังมีค่าใช้จ่ายอื่นอีกเป็นจำนวนมาก</a:t>
            </a:r>
            <a:endParaRPr lang="th-TH" sz="20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544" y="6165304"/>
            <a:ext cx="79204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400" dirty="0" smtClean="0"/>
              <a:t>*หมายเหตุ ข้อมูลจาก ธกส. ณ วันที่ 31 ต.ค.2555 มีข้าวเข้าโครงการ 20 ล้านตัน จ่ายเงินให้เกษตรกรจำนวน  325,757 ล้านบาท </a:t>
            </a:r>
            <a:endParaRPr lang="th-TH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395536" y="6444044"/>
            <a:ext cx="2539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ที่มา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: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รู้ลึกรู้จริงจำนำข้าว, กขช 2555.</a:t>
            </a:r>
            <a:endParaRPr lang="th-TH" sz="1800" dirty="0">
              <a:latin typeface="Browallia New" pitchFamily="34" charset="-34"/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0650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44624"/>
            <a:ext cx="7858752" cy="432048"/>
          </a:xfrm>
        </p:spPr>
        <p:txBody>
          <a:bodyPr>
            <a:noAutofit/>
          </a:bodyPr>
          <a:lstStyle/>
          <a:p>
            <a:pPr algn="r"/>
            <a:r>
              <a:rPr lang="th-TH" sz="2800" b="1" dirty="0" smtClean="0"/>
              <a:t>3. วงเงิน... (ต่อ)</a:t>
            </a:r>
            <a:endParaRPr lang="th-TH" sz="2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8904" y="836712"/>
            <a:ext cx="8085584" cy="48965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b="1" dirty="0" smtClean="0">
                <a:solidFill>
                  <a:schemeClr val="accent2"/>
                </a:solidFill>
              </a:rPr>
              <a:t>1. เพราะรัฐบาลจ่ายค่าแปรสภาพ ฯลฯ เป็นข้าวสาร </a:t>
            </a:r>
            <a:r>
              <a:rPr lang="en-US" sz="2800" b="1" dirty="0" smtClean="0"/>
              <a:t>:</a:t>
            </a:r>
            <a:r>
              <a:rPr lang="th-TH" sz="2800" b="1" dirty="0" smtClean="0"/>
              <a:t> ทันทีที่รัฐบาลเริ่มโครงการจะมีค่าใช้จ่าย 43,764 ล้านบาท</a:t>
            </a:r>
          </a:p>
          <a:p>
            <a:pPr marL="400050" lvl="1" indent="0">
              <a:buNone/>
            </a:pPr>
            <a:r>
              <a:rPr lang="th-TH" sz="2000" b="1" dirty="0" smtClean="0"/>
              <a:t>ประกอบด้วย</a:t>
            </a:r>
          </a:p>
          <a:p>
            <a:pPr marL="717550" lvl="2" indent="-273050"/>
            <a:r>
              <a:rPr lang="th-TH" sz="2000" b="1" dirty="0" smtClean="0"/>
              <a:t>ค่าจ้างโรงสีในการสีแปรสภาพ ค่ากระสอบ และค่าขนส่งข้าวสารเข้าโกดัง</a:t>
            </a:r>
          </a:p>
          <a:p>
            <a:pPr marL="723900" lvl="2" indent="-279400"/>
            <a:r>
              <a:rPr lang="th-TH" sz="2000" b="1" dirty="0" smtClean="0"/>
              <a:t>ค่าจ้าง </a:t>
            </a:r>
            <a:r>
              <a:rPr lang="en-US" sz="2000" b="1" dirty="0"/>
              <a:t>surveyor </a:t>
            </a:r>
            <a:r>
              <a:rPr lang="th-TH" sz="2000" b="1" dirty="0"/>
              <a:t>ในการตรวจสอบคุณภาพ</a:t>
            </a:r>
            <a:r>
              <a:rPr lang="th-TH" sz="2000" b="1" dirty="0" smtClean="0"/>
              <a:t>ข้าว</a:t>
            </a:r>
          </a:p>
          <a:p>
            <a:pPr marL="0" indent="0">
              <a:buNone/>
            </a:pPr>
            <a:r>
              <a:rPr lang="th-TH" sz="2800" b="1" dirty="0" smtClean="0">
                <a:solidFill>
                  <a:schemeClr val="accent2"/>
                </a:solidFill>
              </a:rPr>
              <a:t>2</a:t>
            </a:r>
            <a:r>
              <a:rPr lang="th-TH" sz="2800" b="1" dirty="0">
                <a:solidFill>
                  <a:schemeClr val="accent2"/>
                </a:solidFill>
              </a:rPr>
              <a:t>. </a:t>
            </a:r>
            <a:r>
              <a:rPr lang="th-TH" sz="2800" b="1" dirty="0" smtClean="0">
                <a:solidFill>
                  <a:schemeClr val="accent2"/>
                </a:solidFill>
              </a:rPr>
              <a:t>เพราะมีต้นทุนการเก็บรักษาข้าว </a:t>
            </a:r>
            <a:r>
              <a:rPr lang="en-US" sz="2800" b="1" dirty="0" smtClean="0"/>
              <a:t>: </a:t>
            </a:r>
            <a:r>
              <a:rPr lang="th-TH" sz="2800" b="1" dirty="0" smtClean="0"/>
              <a:t>เมื่อ</a:t>
            </a:r>
            <a:r>
              <a:rPr lang="th-TH" sz="2800" b="1" dirty="0"/>
              <a:t>มีการเก็บรักษาข้าวจะ</a:t>
            </a:r>
            <a:r>
              <a:rPr lang="th-TH" sz="2800" b="1" dirty="0" smtClean="0"/>
              <a:t>มี</a:t>
            </a:r>
            <a:br>
              <a:rPr lang="th-TH" sz="2800" b="1" dirty="0" smtClean="0"/>
            </a:br>
            <a:r>
              <a:rPr lang="th-TH" sz="2800" b="1" dirty="0" smtClean="0"/>
              <a:t>ค่าใช้จ่าย </a:t>
            </a:r>
            <a:r>
              <a:rPr lang="th-TH" sz="2800" b="1" dirty="0"/>
              <a:t>28,719 ล้านบาท</a:t>
            </a:r>
          </a:p>
          <a:p>
            <a:pPr marL="400050" lvl="1" indent="0">
              <a:buNone/>
            </a:pPr>
            <a:r>
              <a:rPr lang="th-TH" sz="2000" b="1" dirty="0"/>
              <a:t>ประกอบด้วย</a:t>
            </a:r>
          </a:p>
          <a:p>
            <a:pPr marL="685800" lvl="2" indent="-285750"/>
            <a:r>
              <a:rPr lang="th-TH" sz="2000" b="1" dirty="0"/>
              <a:t>ค่าเช่าโกดังและรมยา</a:t>
            </a:r>
          </a:p>
          <a:p>
            <a:pPr marL="685800" lvl="2" indent="-285750"/>
            <a:r>
              <a:rPr lang="th-TH" sz="2000" b="1" dirty="0"/>
              <a:t>ดอกเบี้ยเงินกู้</a:t>
            </a:r>
          </a:p>
          <a:p>
            <a:pPr marL="685800" lvl="2" indent="-285750"/>
            <a:r>
              <a:rPr lang="th-TH" sz="2000" b="1" dirty="0"/>
              <a:t>ค่าเสื่อมราคาของ</a:t>
            </a:r>
            <a:r>
              <a:rPr lang="th-TH" sz="2000" b="1" dirty="0" smtClean="0"/>
              <a:t>ข้าว</a:t>
            </a:r>
          </a:p>
          <a:p>
            <a:pPr marL="0" indent="0">
              <a:buNone/>
            </a:pPr>
            <a:r>
              <a:rPr lang="th-TH" sz="2800" b="1" dirty="0" smtClean="0">
                <a:solidFill>
                  <a:schemeClr val="accent2"/>
                </a:solidFill>
              </a:rPr>
              <a:t>3</a:t>
            </a:r>
            <a:r>
              <a:rPr lang="th-TH" sz="2800" b="1" dirty="0">
                <a:solidFill>
                  <a:schemeClr val="accent2"/>
                </a:solidFill>
              </a:rPr>
              <a:t>. </a:t>
            </a:r>
            <a:r>
              <a:rPr lang="th-TH" sz="2800" b="1" dirty="0" smtClean="0">
                <a:solidFill>
                  <a:schemeClr val="accent2"/>
                </a:solidFill>
              </a:rPr>
              <a:t>ยิ่งกว่านั้นรัฐบาลยังขาดทุนจากการขาย</a:t>
            </a:r>
            <a:r>
              <a:rPr lang="en-US" sz="2800" b="1" dirty="0" smtClean="0">
                <a:solidFill>
                  <a:schemeClr val="accent2"/>
                </a:solidFill>
              </a:rPr>
              <a:t> </a:t>
            </a:r>
            <a:r>
              <a:rPr lang="en-US" sz="2800" b="1" dirty="0" smtClean="0"/>
              <a:t>:</a:t>
            </a:r>
            <a:r>
              <a:rPr lang="th-TH" sz="2800" b="1" dirty="0" smtClean="0"/>
              <a:t> ขาดทุน </a:t>
            </a:r>
            <a:r>
              <a:rPr lang="th-TH" sz="2800" b="1" dirty="0"/>
              <a:t>100,419 ล้าน</a:t>
            </a:r>
            <a:r>
              <a:rPr lang="th-TH" sz="2800" b="1" dirty="0" smtClean="0"/>
              <a:t>บาท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E7EB-ABF1-4AD0-850E-34CD394B5098}" type="slidenum">
              <a:rPr lang="th-TH" smtClean="0"/>
              <a:t>15</a:t>
            </a:fld>
            <a:endParaRPr lang="th-TH"/>
          </a:p>
        </p:txBody>
      </p:sp>
      <p:sp>
        <p:nvSpPr>
          <p:cNvPr id="3" name="Rectangle 2"/>
          <p:cNvSpPr/>
          <p:nvPr/>
        </p:nvSpPr>
        <p:spPr>
          <a:xfrm>
            <a:off x="360040" y="6023029"/>
            <a:ext cx="70922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800" dirty="0">
                <a:latin typeface="Browallia New" pitchFamily="34" charset="-34"/>
                <a:cs typeface="Browallia New" pitchFamily="34" charset="-34"/>
              </a:rPr>
              <a:t>หมายเหตุ คำนวน ณ ปริมาณการรับจำนำ 20 ล้านตัน ระยะเวลาในการเก็บรักษาข้าวไม่เกิน 2 ปี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/>
            </a:r>
            <a:br>
              <a:rPr lang="th-TH" sz="18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(</a:t>
            </a:r>
            <a:r>
              <a:rPr lang="th-TH" sz="1800" dirty="0">
                <a:latin typeface="Browallia New" pitchFamily="34" charset="-34"/>
                <a:cs typeface="Browallia New" pitchFamily="34" charset="-34"/>
              </a:rPr>
              <a:t>สามารถระบายข้าวได้ท้งหมดภายในปี 2556)</a:t>
            </a:r>
          </a:p>
        </p:txBody>
      </p:sp>
    </p:spTree>
    <p:extLst>
      <p:ext uri="{BB962C8B-B14F-4D97-AF65-F5344CB8AC3E}">
        <p14:creationId xmlns:p14="http://schemas.microsoft.com/office/powerpoint/2010/main" val="280737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174559"/>
              </p:ext>
            </p:extLst>
          </p:nvPr>
        </p:nvGraphicFramePr>
        <p:xfrm>
          <a:off x="421196" y="1265853"/>
          <a:ext cx="82296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51104"/>
                <a:gridCol w="13784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solidFill>
                            <a:schemeClr val="bg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รายการต้นทุนค่าใช้จ่าย</a:t>
                      </a:r>
                      <a:endParaRPr lang="th-TH" sz="2800" dirty="0">
                        <a:solidFill>
                          <a:schemeClr val="bg1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dirty="0" smtClean="0">
                          <a:solidFill>
                            <a:schemeClr val="bg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ล้านบาท</a:t>
                      </a:r>
                      <a:endParaRPr lang="th-TH" sz="2800" dirty="0">
                        <a:solidFill>
                          <a:schemeClr val="bg1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1. ค่าใช้จ่ายทันทีที่เริ่มโครงการ</a:t>
                      </a:r>
                      <a:endParaRPr lang="th-TH" sz="2800" dirty="0" smtClean="0">
                        <a:solidFill>
                          <a:srgbClr val="FF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43,764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2. ค่าใช้จ่ายเมื่อมีการเก็บรักษา</a:t>
                      </a:r>
                      <a:endParaRPr lang="th-TH" sz="2800" dirty="0" smtClean="0">
                        <a:solidFill>
                          <a:srgbClr val="FF0000"/>
                        </a:solidFill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28,719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3. การขาดทุนเมื่อขายข้าว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100,419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รวม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h-TH" sz="2800" b="1" dirty="0" smtClean="0">
                          <a:solidFill>
                            <a:schemeClr val="tx1"/>
                          </a:solidFill>
                          <a:latin typeface="Browallia New" pitchFamily="34" charset="-34"/>
                          <a:cs typeface="Browallia New" pitchFamily="34" charset="-34"/>
                        </a:rPr>
                        <a:t> 172,902 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6DE7EB-ABF1-4AD0-850E-34CD394B5098}" type="slidenum">
              <a:rPr lang="th-TH" smtClean="0"/>
              <a:pPr/>
              <a:t>16</a:t>
            </a:fld>
            <a:endParaRPr lang="th-TH"/>
          </a:p>
        </p:txBody>
      </p:sp>
      <p:sp>
        <p:nvSpPr>
          <p:cNvPr id="2" name="TextBox 1"/>
          <p:cNvSpPr txBox="1"/>
          <p:nvPr/>
        </p:nvSpPr>
        <p:spPr>
          <a:xfrm>
            <a:off x="467544" y="4002157"/>
            <a:ext cx="820891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และ</a:t>
            </a:r>
            <a:r>
              <a:rPr lang="th-TH" b="1" dirty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ถ้ารัฐบาลยังไม่สามารถระบาย</a:t>
            </a:r>
            <a:r>
              <a:rPr lang="th-TH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ข้าวให้หมด</a:t>
            </a:r>
            <a:r>
              <a:rPr lang="th-TH" b="1" dirty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ภายในปี 2556 </a:t>
            </a:r>
            <a:r>
              <a:rPr lang="th-TH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/>
            </a:r>
            <a:br>
              <a:rPr lang="th-TH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</a:br>
            <a:r>
              <a:rPr lang="th-TH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จะ</a:t>
            </a:r>
            <a:r>
              <a:rPr lang="th-TH" b="1" dirty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ทำใหต้นทุนค่าใช้จ่ายในข้อ 2 และ 3 เพิ่มขึ้นเป็นเงาตามตัว </a:t>
            </a:r>
            <a:r>
              <a:rPr lang="th-TH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/>
            </a:r>
            <a:br>
              <a:rPr lang="th-TH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</a:br>
            <a:r>
              <a:rPr lang="th-TH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และ</a:t>
            </a:r>
            <a:r>
              <a:rPr lang="th-TH" b="1" dirty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จะส่งผลต่อภาระหนี้สาธารณะของ</a:t>
            </a:r>
            <a:r>
              <a:rPr lang="th-TH" b="1" dirty="0" smtClean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rPr>
              <a:t>ประเทศ</a:t>
            </a:r>
            <a:endParaRPr lang="th-TH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858752" cy="792088"/>
          </a:xfrm>
        </p:spPr>
        <p:txBody>
          <a:bodyPr>
            <a:noAutofit/>
          </a:bodyPr>
          <a:lstStyle/>
          <a:p>
            <a:r>
              <a:rPr lang="th-TH" sz="3200" b="1" dirty="0" smtClean="0"/>
              <a:t>สรุปวงเงิน</a:t>
            </a:r>
            <a:r>
              <a:rPr lang="th-TH" sz="3200" b="1" dirty="0"/>
              <a:t>งบประมาณที่รัฐ</a:t>
            </a:r>
            <a:r>
              <a:rPr lang="th-TH" sz="3200" b="1" dirty="0" smtClean="0"/>
              <a:t>แจ้งต่ำ</a:t>
            </a:r>
            <a:r>
              <a:rPr lang="th-TH" sz="3200" b="1" dirty="0"/>
              <a:t>กว่ารายจ่ายจริงของ</a:t>
            </a:r>
            <a:r>
              <a:rPr lang="th-TH" sz="3200" b="1" dirty="0" smtClean="0"/>
              <a:t>โครงการ</a:t>
            </a:r>
            <a:endParaRPr lang="th-TH" sz="3200" b="1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1259632" y="44624"/>
            <a:ext cx="785875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Browallia New" pitchFamily="34" charset="-34"/>
                <a:ea typeface="+mj-ea"/>
                <a:cs typeface="Browallia New" pitchFamily="34" charset="-34"/>
              </a:defRPr>
            </a:lvl1pPr>
          </a:lstStyle>
          <a:p>
            <a:pPr algn="r"/>
            <a:r>
              <a:rPr lang="th-TH" sz="2800" b="1" dirty="0" smtClean="0"/>
              <a:t>3. วงเงิน... (ต่อ)</a:t>
            </a:r>
            <a:endParaRPr lang="th-TH" sz="2800" b="1" dirty="0"/>
          </a:p>
        </p:txBody>
      </p:sp>
    </p:spTree>
    <p:extLst>
      <p:ext uri="{BB962C8B-B14F-4D97-AF65-F5344CB8AC3E}">
        <p14:creationId xmlns:p14="http://schemas.microsoft.com/office/powerpoint/2010/main" val="2666340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h-TH" dirty="0" smtClean="0"/>
              <a:t>คำนวนกำไรขาดทุนจำนำข้าวรอบ 54/55</a:t>
            </a:r>
            <a:endParaRPr lang="th-TH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5939606"/>
              </p:ext>
            </p:extLst>
          </p:nvPr>
        </p:nvGraphicFramePr>
        <p:xfrm>
          <a:off x="467545" y="1196752"/>
          <a:ext cx="8208909" cy="3024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8351"/>
                <a:gridCol w="1680186"/>
                <a:gridCol w="1680186"/>
                <a:gridCol w="1680186"/>
              </a:tblGrid>
              <a:tr h="432000"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รายการ (ล้านบาท)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4254" marR="4254" marT="42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นาปี</a:t>
                      </a:r>
                      <a:r>
                        <a:rPr lang="th-TH" sz="20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54/55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4254" marR="4254" marT="42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นาปรัง 2555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4254" marR="4254" marT="425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h-TH" sz="20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รวม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4254" marR="4254" marT="4254" marB="0" anchor="ctr"/>
                </a:tc>
              </a:tr>
              <a:tr h="432000">
                <a:tc>
                  <a:txBody>
                    <a:bodyPr/>
                    <a:lstStyle/>
                    <a:p>
                      <a:pPr marL="0" indent="88900" algn="l" fontAlgn="ctr">
                        <a:buNone/>
                      </a:pPr>
                      <a:r>
                        <a:rPr lang="th-TH" sz="2000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ข้าวเปลือกที่เข้าโครงการ (ล้านตัน)</a:t>
                      </a:r>
                      <a:endParaRPr lang="en-US" sz="2000" b="1" i="0" u="none" strike="noStrike" dirty="0">
                        <a:solidFill>
                          <a:schemeClr val="bg1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4254" marR="4254" marT="425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6.95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14.08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21.03</a:t>
                      </a: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    - เทียบเท่าข้าวสาร (ล้านตัน)</a:t>
                      </a:r>
                      <a:endParaRPr lang="en-US" sz="2000" b="0" i="0" u="none" strike="noStrike" dirty="0">
                        <a:solidFill>
                          <a:schemeClr val="bg1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4254" marR="4254" marT="4254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4.23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8.71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12.93</a:t>
                      </a: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marL="0" indent="88900" algn="l" fontAlgn="ctr"/>
                      <a:r>
                        <a:rPr lang="th-TH" sz="200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ต้นทุนรวม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4254" marR="4254" marT="42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144,868.03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253,371.58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398,239.61</a:t>
                      </a: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marL="0" indent="88900" algn="l" fontAlgn="ctr"/>
                      <a:r>
                        <a:rPr lang="th-TH" sz="200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รายรับรวม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4254" marR="4254" marT="42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89,354.27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135,983.48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2000" b="1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225,337.75</a:t>
                      </a: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marL="0" indent="88900" algn="l" fontAlgn="ctr"/>
                      <a:r>
                        <a:rPr lang="th-TH" sz="2000" b="1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กำไร/ขาดทุน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4254" marR="4254" marT="42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2000" b="1" i="0" u="none" strike="noStrike">
                          <a:solidFill>
                            <a:srgbClr val="FF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-55,513.76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2000" b="1" i="0" u="none" strike="noStrike">
                          <a:solidFill>
                            <a:srgbClr val="FF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-117,388.11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2000" b="1" i="0" u="none" strike="noStrike">
                          <a:solidFill>
                            <a:srgbClr val="FF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-172,901.86</a:t>
                      </a:r>
                    </a:p>
                  </a:txBody>
                  <a:tcPr marL="9525" marR="9525" marT="9525" marB="0" anchor="ctr"/>
                </a:tc>
              </a:tr>
              <a:tr h="432000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th-TH" sz="2000" b="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    - ต่อตันข้าวเปลือก (บาท)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4254" marR="4254" marT="4254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2000" b="0" i="0" u="none" strike="noStrike">
                          <a:solidFill>
                            <a:srgbClr val="FF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-7,987.41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2000" b="0" i="0" u="none" strike="noStrike">
                          <a:solidFill>
                            <a:srgbClr val="FF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-8,337.22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th-TH" sz="2000" b="0" i="0" u="none" strike="noStrike" dirty="0">
                          <a:solidFill>
                            <a:srgbClr val="FF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-8,221.62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3" y="4177678"/>
            <a:ext cx="849694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หมายเหตุ</a:t>
            </a:r>
            <a:r>
              <a:rPr lang="en-US" sz="1600" dirty="0" smtClean="0">
                <a:latin typeface="Browallia New" pitchFamily="34" charset="-34"/>
                <a:cs typeface="Browallia New" pitchFamily="34" charset="-34"/>
              </a:rPr>
              <a:t>: </a:t>
            </a:r>
            <a:endParaRPr lang="th-TH" sz="1600" dirty="0" smtClean="0">
              <a:latin typeface="Browallia New" pitchFamily="34" charset="-34"/>
              <a:cs typeface="Browallia New" pitchFamily="34" charset="-34"/>
            </a:endParaRPr>
          </a:p>
          <a:p>
            <a:pPr marL="800100" lvl="1" indent="-342900">
              <a:buFont typeface="+mj-lt"/>
              <a:buAutoNum type="arabicPeriod"/>
            </a:pPr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คำนวนปริมาณการจำนำข้าว ณ วันที่ 31 ต.ค. 2555</a:t>
            </a:r>
          </a:p>
          <a:p>
            <a:pPr marL="800100" lvl="1" indent="-342900">
              <a:buFont typeface="+mj-lt"/>
              <a:buAutoNum type="arabicPeriod"/>
            </a:pPr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สมมติว่ารัฐบาล</a:t>
            </a:r>
            <a:r>
              <a:rPr lang="th-TH" sz="1600" dirty="0">
                <a:latin typeface="Browallia New" pitchFamily="34" charset="-34"/>
                <a:cs typeface="Browallia New" pitchFamily="34" charset="-34"/>
              </a:rPr>
              <a:t>สามารถขายข้าว</a:t>
            </a:r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ในไตรมาส 1-3 ปี 2555 </a:t>
            </a:r>
            <a:r>
              <a:rPr lang="th-TH" sz="1600" dirty="0">
                <a:latin typeface="Browallia New" pitchFamily="34" charset="-34"/>
                <a:cs typeface="Browallia New" pitchFamily="34" charset="-34"/>
              </a:rPr>
              <a:t>ได้เท่ากับ </a:t>
            </a:r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1.46 </a:t>
            </a:r>
            <a:r>
              <a:rPr lang="th-TH" sz="1600" dirty="0">
                <a:latin typeface="Browallia New" pitchFamily="34" charset="-34"/>
                <a:cs typeface="Browallia New" pitchFamily="34" charset="-34"/>
              </a:rPr>
              <a:t>ล้านตัน คิดเป็นมูลค่า 33,136 ล้านบาท</a:t>
            </a:r>
          </a:p>
          <a:p>
            <a:pPr marL="800100" lvl="1" indent="-342900">
              <a:buFont typeface="+mj-lt"/>
              <a:buAutoNum type="arabicPeriod"/>
            </a:pPr>
            <a:r>
              <a:rPr lang="th-TH" sz="1600" dirty="0">
                <a:latin typeface="Browallia New" pitchFamily="34" charset="-34"/>
                <a:cs typeface="Browallia New" pitchFamily="34" charset="-34"/>
              </a:rPr>
              <a:t>หลังจาก</a:t>
            </a:r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นั้นสมมติให้รัฐบาลขายข้าวได้ทุกไตรมาส ตาม</a:t>
            </a:r>
            <a:r>
              <a:rPr lang="th-TH" sz="1600" dirty="0">
                <a:latin typeface="Browallia New" pitchFamily="34" charset="-34"/>
                <a:cs typeface="Browallia New" pitchFamily="34" charset="-34"/>
              </a:rPr>
              <a:t>สัดส่วนที่กระทรวงพานิชย์ประมาณการณ์</a:t>
            </a:r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ไว้เมื่อวันที่ 12 ก.ย. 2555 </a:t>
            </a:r>
            <a:r>
              <a:rPr lang="th-TH" sz="1600" dirty="0">
                <a:latin typeface="Browallia New" pitchFamily="34" charset="-34"/>
                <a:cs typeface="Browallia New" pitchFamily="34" charset="-34"/>
              </a:rPr>
              <a:t>อีก 5 ครั้งจนหมดพอดี</a:t>
            </a:r>
          </a:p>
          <a:p>
            <a:pPr marL="800100" lvl="1" indent="-342900">
              <a:buFont typeface="+mj-lt"/>
              <a:buAutoNum type="arabicPeriod"/>
            </a:pPr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ราคาข้าวรอบแรกใช้ราคาประมูลในครั้งก่อน ข้าวขาวราคาตันละ 16,300 บาท ข้าวหอมราคาตันละ 29,800 </a:t>
            </a:r>
            <a:r>
              <a:rPr lang="th-TH" sz="1600" dirty="0">
                <a:latin typeface="Browallia New" pitchFamily="34" charset="-34"/>
                <a:cs typeface="Browallia New" pitchFamily="34" charset="-34"/>
              </a:rPr>
              <a:t>บาท ข้าวอื่นๆ ใช้ราคาขายส่งในประเทศ หักค่าจัดการ </a:t>
            </a:r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1500 บาท</a:t>
            </a:r>
          </a:p>
          <a:p>
            <a:pPr marL="800100" lvl="1" indent="-342900">
              <a:buFont typeface="+mj-lt"/>
              <a:buAutoNum type="arabicPeriod"/>
            </a:pPr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รอบถัดมาใช้ราคา ข้าวขาว 5</a:t>
            </a:r>
            <a:r>
              <a:rPr lang="en-US" sz="1600" dirty="0" smtClean="0">
                <a:latin typeface="Browallia New" pitchFamily="34" charset="-34"/>
                <a:cs typeface="Browallia New" pitchFamily="34" charset="-34"/>
              </a:rPr>
              <a:t>% </a:t>
            </a:r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ใช้ราคาเฉลี่ยเดือนตุลาคม </a:t>
            </a:r>
            <a:r>
              <a:rPr lang="en-US" sz="1600" dirty="0" smtClean="0">
                <a:latin typeface="Browallia New" pitchFamily="34" charset="-34"/>
                <a:cs typeface="Browallia New" pitchFamily="34" charset="-34"/>
              </a:rPr>
              <a:t>FOB </a:t>
            </a:r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เวียดนาม + 30 </a:t>
            </a:r>
            <a:r>
              <a:rPr lang="en-US" sz="1600" dirty="0" smtClean="0">
                <a:latin typeface="Browallia New" pitchFamily="34" charset="-34"/>
                <a:cs typeface="Browallia New" pitchFamily="34" charset="-34"/>
              </a:rPr>
              <a:t>$US </a:t>
            </a:r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หักค่าจัดการ 1,000 บาท, </a:t>
            </a:r>
            <a:br>
              <a:rPr lang="th-TH" sz="1600" dirty="0" smtClean="0">
                <a:latin typeface="Browallia New" pitchFamily="34" charset="-34"/>
                <a:cs typeface="Browallia New" pitchFamily="34" charset="-34"/>
              </a:rPr>
            </a:br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ข้าวหอมใช้ราคาเฉลี่ยเดือนตุลาคม </a:t>
            </a:r>
            <a:r>
              <a:rPr lang="en-US" sz="1600" dirty="0" smtClean="0">
                <a:latin typeface="Browallia New" pitchFamily="34" charset="-34"/>
                <a:cs typeface="Browallia New" pitchFamily="34" charset="-34"/>
              </a:rPr>
              <a:t>FOB </a:t>
            </a:r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ไทย หักค่าจัดการ 1,500 บาท, ข้าวอื่นๆ ใช้ราคารอบแรก หักค่าจัดการ 300 บาท </a:t>
            </a:r>
          </a:p>
          <a:p>
            <a:pPr marL="800100" lvl="1" indent="-342900">
              <a:buFont typeface="+mj-lt"/>
              <a:buAutoNum type="arabicPeriod"/>
            </a:pPr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อัตรา</a:t>
            </a:r>
            <a:r>
              <a:rPr lang="th-TH" sz="1600" dirty="0">
                <a:latin typeface="Browallia New" pitchFamily="34" charset="-34"/>
                <a:cs typeface="Browallia New" pitchFamily="34" charset="-34"/>
              </a:rPr>
              <a:t>แลกเปลี่ยน 30.1 บาท/เหรียญสหรัฐฯ </a:t>
            </a:r>
            <a:endParaRPr lang="th-TH" sz="1600" dirty="0" smtClean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17</a:t>
            </a:fld>
            <a:endParaRPr lang="th-TH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259632" y="44624"/>
            <a:ext cx="785875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Browallia New" pitchFamily="34" charset="-34"/>
                <a:ea typeface="+mj-ea"/>
                <a:cs typeface="Browallia New" pitchFamily="34" charset="-34"/>
              </a:defRPr>
            </a:lvl1pPr>
          </a:lstStyle>
          <a:p>
            <a:pPr algn="r"/>
            <a:r>
              <a:rPr lang="th-TH" sz="2800" b="1" dirty="0" smtClean="0"/>
              <a:t>3. วงเงิน... (ต่อ)</a:t>
            </a:r>
            <a:endParaRPr lang="th-TH" sz="2800" b="1" dirty="0"/>
          </a:p>
        </p:txBody>
      </p:sp>
    </p:spTree>
    <p:extLst>
      <p:ext uri="{BB962C8B-B14F-4D97-AF65-F5344CB8AC3E}">
        <p14:creationId xmlns:p14="http://schemas.microsoft.com/office/powerpoint/2010/main" val="2360907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44624"/>
            <a:ext cx="7427168" cy="1143000"/>
          </a:xfrm>
        </p:spPr>
        <p:txBody>
          <a:bodyPr>
            <a:normAutofit fontScale="90000"/>
          </a:bodyPr>
          <a:lstStyle/>
          <a:p>
            <a:r>
              <a:rPr lang="th-TH" sz="4000" dirty="0" smtClean="0"/>
              <a:t>รายละเอียดการคำนวน</a:t>
            </a:r>
            <a:r>
              <a:rPr lang="th-TH" sz="4000" dirty="0"/>
              <a:t>กำไรขาดทุนจำนำข้าวรอบ 54/55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7874797"/>
              </p:ext>
            </p:extLst>
          </p:nvPr>
        </p:nvGraphicFramePr>
        <p:xfrm>
          <a:off x="457200" y="980728"/>
          <a:ext cx="8229601" cy="5320217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826768"/>
                <a:gridCol w="1467611"/>
                <a:gridCol w="1467611"/>
                <a:gridCol w="1467611"/>
              </a:tblGrid>
              <a:tr h="172459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รายการ (ล้านบาท)</a:t>
                      </a:r>
                      <a:endParaRPr lang="th-TH" sz="1600" b="1" i="0" u="none" strike="noStrike" dirty="0">
                        <a:solidFill>
                          <a:srgbClr val="0070C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ปี 2554/55</a:t>
                      </a:r>
                      <a:endParaRPr lang="th-TH" sz="1600" b="1" i="0" u="none" strike="noStrike" dirty="0">
                        <a:solidFill>
                          <a:srgbClr val="0070C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นาปรัง 2555</a:t>
                      </a:r>
                      <a:endParaRPr lang="th-TH" sz="1600" b="1" i="0" u="none" strike="noStrike">
                        <a:solidFill>
                          <a:srgbClr val="0070C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รวม 2 รอบ</a:t>
                      </a:r>
                      <a:endParaRPr lang="th-TH" sz="1600" b="1" i="0" u="none" strike="noStrike" dirty="0">
                        <a:solidFill>
                          <a:srgbClr val="0070C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จากปริมาณข้าวเปลือก ณ วันที่ 31 ตุลาคม 2555 (ล้านตัน)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6.95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u="none" strike="noStrike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14.08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u="none" strike="noStrike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21.03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/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คิดเป็นข้าวสารที่ส่งมอบเข้าโกดังของรัฐบาล (ล้านตัน)</a:t>
                      </a:r>
                    </a:p>
                  </a:txBody>
                  <a:tcPr marL="9525" marR="9525" marT="9525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4.23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8.71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u="none" strike="noStrike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12.93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/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1. เงินกู้ 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118,594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207,163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325,757</a:t>
                      </a:r>
                    </a:p>
                  </a:txBody>
                  <a:tcPr marL="9525" marR="9525" marT="9525" marB="0" anchor="b"/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    1.1 </a:t>
                      </a:r>
                      <a:r>
                        <a:rPr lang="th-TH" sz="1600" b="0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เงินกู้ ธกส.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90,000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90,000</a:t>
                      </a:r>
                    </a:p>
                  </a:txBody>
                  <a:tcPr marL="9525" marR="9525" marT="9525" marB="0" anchor="b"/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    1.2 </a:t>
                      </a:r>
                      <a:r>
                        <a:rPr lang="th-TH" sz="1600" b="0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เงินกู้สถาบันการเงินอื่น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28,594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207,163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235,757</a:t>
                      </a:r>
                    </a:p>
                  </a:txBody>
                  <a:tcPr marL="9525" marR="9525" marT="9525" marB="0" anchor="b"/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2. ดอกเบี้ย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6,491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7,487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13,978</a:t>
                      </a:r>
                    </a:p>
                  </a:txBody>
                  <a:tcPr marL="9525" marR="9525" marT="9525" marB="0" anchor="b"/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    2.1 </a:t>
                      </a:r>
                      <a:r>
                        <a:rPr lang="th-TH" sz="1600" b="0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เงินกู้ ธกส.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1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5,869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1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5,869</a:t>
                      </a:r>
                    </a:p>
                  </a:txBody>
                  <a:tcPr marL="9525" marR="9525" marT="9525" marB="0" anchor="b"/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    2.2 </a:t>
                      </a:r>
                      <a:r>
                        <a:rPr lang="th-TH" sz="1600" b="0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เงินกู้สถาบันการเงินอื่น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1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622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1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7,487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1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8,109</a:t>
                      </a:r>
                    </a:p>
                  </a:txBody>
                  <a:tcPr marL="9525" marR="9525" marT="9525" marB="0" anchor="b"/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3. ต้นทุนค่าใช้จ่ายในการดำเนินงาน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19,783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38,721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58,505</a:t>
                      </a:r>
                    </a:p>
                  </a:txBody>
                  <a:tcPr marL="9525" marR="9525" marT="9525" marB="0" anchor="b"/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    ต้นทุน</a:t>
                      </a:r>
                      <a:r>
                        <a:rPr lang="th-TH" sz="1600" b="0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ค่าใช้จ่ายต่อตัน (บาท/ตันข้าวเปลือก)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2,846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2,750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2,782</a:t>
                      </a:r>
                    </a:p>
                  </a:txBody>
                  <a:tcPr marL="9525" marR="9525" marT="9525" marB="0" anchor="b"/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    3.1 </a:t>
                      </a:r>
                      <a:r>
                        <a:rPr lang="th-TH" sz="1600" b="0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ค่าดำเนินงานของกรมส่งเสริมการเกษตร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306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344</a:t>
                      </a:r>
                    </a:p>
                  </a:txBody>
                  <a:tcPr marL="9525" marR="9525" marT="9525" marB="0" anchor="b"/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    3.2 </a:t>
                      </a:r>
                      <a:r>
                        <a:rPr lang="th-TH" sz="1600" b="0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ค่าดำเนินงานของ ธกส. </a:t>
                      </a:r>
                      <a:endParaRPr lang="th-TH" sz="1600" b="0" i="0" u="none" strike="noStrike" dirty="0">
                        <a:solidFill>
                          <a:srgbClr val="0070C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1,235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2,158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3,393</a:t>
                      </a:r>
                    </a:p>
                  </a:txBody>
                  <a:tcPr marL="9525" marR="9525" marT="9525" marB="0" anchor="b"/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    3.3 </a:t>
                      </a:r>
                      <a:r>
                        <a:rPr lang="th-TH" sz="1600" b="0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ค่าดำเนินงานของ อคส. และ อตก.</a:t>
                      </a:r>
                      <a:endParaRPr lang="th-TH" sz="1600" b="0" i="0" u="none" strike="noStrike" dirty="0">
                        <a:solidFill>
                          <a:srgbClr val="0070C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2,369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4,368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6,736</a:t>
                      </a:r>
                    </a:p>
                  </a:txBody>
                  <a:tcPr marL="9525" marR="9525" marT="9525" marB="0" anchor="b"/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    3.4 </a:t>
                      </a:r>
                      <a:r>
                        <a:rPr lang="th-TH" sz="1600" b="0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ค่าดำเนินงานของ</a:t>
                      </a:r>
                      <a:r>
                        <a:rPr lang="th-TH" sz="1600" b="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โรงสี</a:t>
                      </a:r>
                      <a:endParaRPr lang="en-US" sz="1600" b="0" i="0" u="none" strike="noStrike" dirty="0">
                        <a:solidFill>
                          <a:srgbClr val="0070C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6,989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14,392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21,382</a:t>
                      </a:r>
                    </a:p>
                  </a:txBody>
                  <a:tcPr marL="9525" marR="9525" marT="9525" marB="0" anchor="b"/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    3.5 </a:t>
                      </a:r>
                      <a:r>
                        <a:rPr lang="th-TH" sz="1600" b="0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ค่าดำเนินงานของกรมการค้าภายใน</a:t>
                      </a:r>
                      <a:endParaRPr lang="th-TH" sz="1600" b="0" i="0" u="none" strike="noStrike" dirty="0">
                        <a:solidFill>
                          <a:srgbClr val="0070C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498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498</a:t>
                      </a:r>
                    </a:p>
                  </a:txBody>
                  <a:tcPr marL="9525" marR="9525" marT="9525" marB="0" anchor="b"/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    3.6 </a:t>
                      </a:r>
                      <a:r>
                        <a:rPr lang="th-TH" sz="1600" b="0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ค่าเสื่อมคุณภาพจากการเก็บรักษา</a:t>
                      </a:r>
                      <a:r>
                        <a:rPr lang="th-TH" sz="1600" b="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ข้าวสาร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4,982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4,983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4,984</a:t>
                      </a:r>
                    </a:p>
                  </a:txBody>
                  <a:tcPr marL="9525" marR="9525" marT="9525" marB="0" anchor="b"/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4. รวมรายจ่าย (1+2+3)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144,868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253,372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398,240</a:t>
                      </a:r>
                    </a:p>
                  </a:txBody>
                  <a:tcPr marL="9525" marR="9525" marT="9525" marB="0" anchor="b"/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5. รายรับจากการขายข้าวทั้งหมดของ</a:t>
                      </a:r>
                      <a:r>
                        <a:rPr lang="th-TH" sz="1600" b="1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โครงการ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89,354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135,983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225,338</a:t>
                      </a:r>
                    </a:p>
                  </a:txBody>
                  <a:tcPr marL="9525" marR="9525" marT="9525" marB="0" anchor="b"/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6. ขาดทุน</a:t>
                      </a:r>
                      <a:endParaRPr lang="th-TH" sz="1600" b="1" i="0" u="none" strike="noStrike" dirty="0">
                        <a:solidFill>
                          <a:srgbClr val="0070C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-55,514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-117,388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FF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-172,902</a:t>
                      </a:r>
                    </a:p>
                  </a:txBody>
                  <a:tcPr marL="9525" marR="9525" marT="9525" marB="0" anchor="b"/>
                </a:tc>
              </a:tr>
              <a:tr h="172459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    ขาดทุน</a:t>
                      </a:r>
                      <a:r>
                        <a:rPr lang="th-TH" sz="1600" b="0" u="none" strike="noStrike" dirty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ต่อตัน (บาท/ตันข้าวเปลือก)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077" marR="9077" marT="9077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FF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-7,987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-8,337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 dirty="0">
                          <a:solidFill>
                            <a:srgbClr val="FF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-8,222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18</a:t>
            </a:fld>
            <a:endParaRPr lang="th-TH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259632" y="44624"/>
            <a:ext cx="7858752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Browallia New" pitchFamily="34" charset="-34"/>
                <a:ea typeface="+mj-ea"/>
                <a:cs typeface="Browallia New" pitchFamily="34" charset="-34"/>
              </a:defRPr>
            </a:lvl1pPr>
          </a:lstStyle>
          <a:p>
            <a:pPr algn="r"/>
            <a:r>
              <a:rPr lang="th-TH" sz="2800" b="1" dirty="0" smtClean="0"/>
              <a:t>3. วงเงิน... (ต่อ)</a:t>
            </a:r>
            <a:endParaRPr lang="th-TH" sz="2800" b="1" dirty="0"/>
          </a:p>
        </p:txBody>
      </p:sp>
    </p:spTree>
    <p:extLst>
      <p:ext uri="{BB962C8B-B14F-4D97-AF65-F5344CB8AC3E}">
        <p14:creationId xmlns:p14="http://schemas.microsoft.com/office/powerpoint/2010/main" val="2991192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32" y="116632"/>
            <a:ext cx="7427168" cy="1143000"/>
          </a:xfrm>
        </p:spPr>
        <p:txBody>
          <a:bodyPr>
            <a:noAutofit/>
          </a:bodyPr>
          <a:lstStyle/>
          <a:p>
            <a:r>
              <a:rPr lang="th-TH" sz="3600" b="1" dirty="0" smtClean="0"/>
              <a:t>4. ประเด็นเพิ่มเติม</a:t>
            </a:r>
            <a:r>
              <a:rPr lang="en-US" sz="3600" b="1" dirty="0" smtClean="0"/>
              <a:t>: </a:t>
            </a:r>
            <a:r>
              <a:rPr lang="th-TH" sz="3600" b="1" dirty="0" smtClean="0"/>
              <a:t>รัฐบาลประสบความสำเร็จในการทำให้ข้าวเปลือกแพง ข้าวสารถูก</a:t>
            </a:r>
            <a:endParaRPr lang="th-TH" sz="3600" b="1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39684811"/>
              </p:ext>
            </p:extLst>
          </p:nvPr>
        </p:nvGraphicFramePr>
        <p:xfrm>
          <a:off x="457200" y="2171997"/>
          <a:ext cx="4038600" cy="4137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85743277"/>
              </p:ext>
            </p:extLst>
          </p:nvPr>
        </p:nvGraphicFramePr>
        <p:xfrm>
          <a:off x="4648200" y="2171997"/>
          <a:ext cx="4038600" cy="4137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6" y="6309320"/>
            <a:ext cx="4495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ที่มา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: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สำนักงานเศรษฐกิจการเกษตร และสำนักดัชนีเศรษฐกิจการค้า.</a:t>
            </a:r>
            <a:endParaRPr lang="th-TH" sz="18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19</a:t>
            </a:fld>
            <a:endParaRPr lang="th-TH"/>
          </a:p>
        </p:txBody>
      </p:sp>
      <p:sp>
        <p:nvSpPr>
          <p:cNvPr id="4" name="TextBox 3"/>
          <p:cNvSpPr txBox="1"/>
          <p:nvPr/>
        </p:nvSpPr>
        <p:spPr>
          <a:xfrm>
            <a:off x="2627784" y="1412776"/>
            <a:ext cx="3991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latin typeface="Browallia New" pitchFamily="34" charset="-34"/>
                <a:cs typeface="Browallia New" pitchFamily="34" charset="-34"/>
              </a:rPr>
              <a:t>ข้าวเปลือกเจ้า / ข้าวสารเจ้า</a:t>
            </a:r>
            <a:endParaRPr lang="th-TH" sz="3600" b="1" dirty="0">
              <a:latin typeface="Browallia New" pitchFamily="34" charset="-34"/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018831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/>
              <a:t>การอบรมนักข่าวเรื่องจำนำข้าว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h-TH" sz="4400" dirty="0" smtClean="0"/>
              <a:t>วัตถุประสงค์</a:t>
            </a:r>
          </a:p>
          <a:p>
            <a:pPr lvl="1"/>
            <a:r>
              <a:rPr lang="th-TH" sz="4000" dirty="0"/>
              <a:t>เอกสาร “รู้ลึก รู้จริง จำนำข้าว</a:t>
            </a:r>
            <a:r>
              <a:rPr lang="th-TH" sz="4000" dirty="0" smtClean="0"/>
              <a:t>”</a:t>
            </a:r>
            <a:r>
              <a:rPr lang="en-US" sz="4000" dirty="0" smtClean="0"/>
              <a:t>:</a:t>
            </a:r>
            <a:r>
              <a:rPr lang="th-TH" sz="4000" dirty="0" smtClean="0"/>
              <a:t> </a:t>
            </a:r>
            <a:br>
              <a:rPr lang="th-TH" sz="4000" dirty="0" smtClean="0"/>
            </a:br>
            <a:r>
              <a:rPr lang="th-TH" sz="4000" dirty="0" smtClean="0"/>
              <a:t>การตรวจสอบข้อมูลที่รัฐนำเสนอ</a:t>
            </a:r>
            <a:endParaRPr lang="th-TH" sz="4000" dirty="0"/>
          </a:p>
          <a:p>
            <a:endParaRPr lang="th-TH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87550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0" y="44624"/>
            <a:ext cx="3816424" cy="360040"/>
          </a:xfrm>
        </p:spPr>
        <p:txBody>
          <a:bodyPr>
            <a:noAutofit/>
          </a:bodyPr>
          <a:lstStyle/>
          <a:p>
            <a:pPr algn="r"/>
            <a:r>
              <a:rPr lang="th-TH" sz="2800" b="1" dirty="0" smtClean="0"/>
              <a:t>4. ข้าวเปลือกแพง... (ต่อ)</a:t>
            </a:r>
            <a:endParaRPr lang="th-TH" sz="2800" dirty="0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98630955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528994896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6" y="6309320"/>
            <a:ext cx="44951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ที่มา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: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สำนักงานเศรษฐกิจการเกษตร และสำนักดัชนีเศรษฐกิจการค้า.</a:t>
            </a:r>
            <a:endParaRPr lang="th-TH" sz="18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20</a:t>
            </a:fld>
            <a:endParaRPr lang="th-TH"/>
          </a:p>
        </p:txBody>
      </p:sp>
      <p:sp>
        <p:nvSpPr>
          <p:cNvPr id="8" name="TextBox 7"/>
          <p:cNvSpPr txBox="1"/>
          <p:nvPr/>
        </p:nvSpPr>
        <p:spPr>
          <a:xfrm>
            <a:off x="1763688" y="908720"/>
            <a:ext cx="5546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latin typeface="Browallia New" pitchFamily="34" charset="-34"/>
                <a:cs typeface="Browallia New" pitchFamily="34" charset="-34"/>
              </a:rPr>
              <a:t>ข้าวเปลือกหอมมะลิ / ข้าวสารหอมมะลิ</a:t>
            </a:r>
            <a:endParaRPr lang="th-TH" sz="3600" b="1" dirty="0">
              <a:latin typeface="Browallia New" pitchFamily="34" charset="-34"/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5029246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00654025"/>
              </p:ext>
            </p:extLst>
          </p:nvPr>
        </p:nvGraphicFramePr>
        <p:xfrm>
          <a:off x="395536" y="1282794"/>
          <a:ext cx="4104456" cy="45224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136"/>
                <a:gridCol w="720080"/>
                <a:gridCol w="1440160"/>
                <a:gridCol w="720080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อุปทาน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ล้านตัน</a:t>
                      </a:r>
                      <a:r>
                        <a:rPr lang="th-TH" sz="1600" b="1" u="none" strike="noStrike" baseline="0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ขส.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600" b="1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อุปสงค์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600" b="1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ล้านตัน</a:t>
                      </a:r>
                      <a:r>
                        <a:rPr lang="th-TH" sz="1600" b="1" u="none" strike="noStrike" baseline="0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ขส.</a:t>
                      </a:r>
                      <a:endParaRPr lang="th-TH" sz="1600" b="1" i="0" u="none" strike="noStrike" dirty="0" smtClean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2554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ข้าวรัฐบาล ปี 53*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1.55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บริโภค+ทำพันธุ์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10.67 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ผลผลิต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23.13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การจำนำ นาปี 54/55* </a:t>
                      </a:r>
                      <a:r>
                        <a:rPr lang="en-US" sz="160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/>
                      </a:r>
                      <a:br>
                        <a:rPr lang="en-US" sz="160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</a:br>
                      <a:r>
                        <a:rPr lang="th-TH" sz="160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(ช่วง 7 ต.ค.-59 ธ.ค. 54)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2.97 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ข้าวในมือโรงสี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0.36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ส่งออก 54 (ทั้งปี)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10.80 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sng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รวม (</a:t>
                      </a:r>
                      <a:r>
                        <a:rPr lang="en-US" sz="1600" u="sng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A)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25.04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sng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รวม (</a:t>
                      </a:r>
                      <a:r>
                        <a:rPr lang="en-US" sz="1600" u="sng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B)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24.44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ข้าวเหลือใน ปี 54 (</a:t>
                      </a:r>
                      <a:r>
                        <a:rPr lang="en-US" sz="1600" b="1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A-B)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0.60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2555</a:t>
                      </a:r>
                      <a:endParaRPr lang="th-TH" sz="1600" b="1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ข้าวเหลือจากปี 54 </a:t>
                      </a:r>
                      <a:br>
                        <a:rPr lang="th-TH" sz="160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</a:br>
                      <a:r>
                        <a:rPr lang="th-TH" sz="160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ยกมาในปี 55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0.60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บริโภค+ทำพันธุ์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8.26 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ข้าวรัฐบาล ปี 55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1.46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การจำนำบางส่วนของนาปี54/55 และนาปรัง55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9.41 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ผลผลิต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20.46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ส่งออก  (ม.ค.-สค. ปี 55)</a:t>
                      </a:r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4.51 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ข้าวในมือโรงสี</a:t>
                      </a:r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none" strike="noStrike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1.68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sng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รวม (</a:t>
                      </a:r>
                      <a:r>
                        <a:rPr lang="en-US" sz="1600" u="sng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A)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24.20</a:t>
                      </a:r>
                      <a:r>
                        <a:rPr lang="th-TH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u="sng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รวม (</a:t>
                      </a:r>
                      <a:r>
                        <a:rPr lang="en-US" sz="1600" u="sng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B)</a:t>
                      </a:r>
                      <a:endParaRPr lang="en-US" sz="1600" b="0" i="0" u="sng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0" i="0" u="sng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22.18 </a:t>
                      </a:r>
                    </a:p>
                  </a:txBody>
                  <a:tcPr marL="9525" marR="9525" marT="9525" marB="0" anchor="b"/>
                </a:tc>
              </a:tr>
              <a:tr h="0"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th-TH" sz="1600" b="0" i="0" u="none" strike="noStrike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1600" b="1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ข้าวเหลือใน ปี 55 (</a:t>
                      </a:r>
                      <a:r>
                        <a:rPr lang="en-US" sz="1600" b="1" u="none" strike="noStrike" dirty="0" smtClean="0"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A-B)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Browallia New" pitchFamily="34" charset="-34"/>
                        <a:cs typeface="Browallia New" pitchFamily="34" charset="-34"/>
                      </a:endParaRPr>
                    </a:p>
                  </a:txBody>
                  <a:tcPr marL="9525" marR="9525" marT="9525" marB="0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th-TH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Browallia New" pitchFamily="34" charset="-34"/>
                          <a:cs typeface="Browallia New" pitchFamily="34" charset="-34"/>
                        </a:rPr>
                        <a:t>2.02 </a:t>
                      </a:r>
                    </a:p>
                  </a:txBody>
                  <a:tcPr marL="9525" marR="9525" marT="9525" marB="0" anchor="b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648200" y="1268760"/>
            <a:ext cx="4038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1600" b="1" dirty="0"/>
              <a:t>ทำข้าวสารราคาถูกทั้งๆ ที่รัฐบาลซื้อข้าวเปลือกนาปรังปี 2555 ไปหมด และรัฐขายข้าวเพียง 1.46 ล้านตัน (ตามคำแถลงของนายกรัฐมนตรี)</a:t>
            </a:r>
          </a:p>
          <a:p>
            <a:pPr marL="177800" indent="-177800">
              <a:buNone/>
            </a:pPr>
            <a:r>
              <a:rPr lang="th-TH" sz="1600" b="1" dirty="0"/>
              <a:t>•	การจ้างโรงสี สีแปรสภาพ-ใส่กระสอบขนส่ง รัฐจ่ายค่าจ้างเป็นข้าว รวมทั้งกำหนดอัตราสีแปรสภาพ และการส่งมอบที่ใจดี ทำให้มีข้าวสารในตลาดปีนี้อีก </a:t>
            </a:r>
            <a:r>
              <a:rPr lang="th-TH" sz="1600" b="1" dirty="0" smtClean="0"/>
              <a:t>1.68 </a:t>
            </a:r>
            <a:r>
              <a:rPr lang="th-TH" sz="1600" b="1" dirty="0"/>
              <a:t>ล้านตัน</a:t>
            </a:r>
          </a:p>
          <a:p>
            <a:pPr marL="177800" indent="-177800">
              <a:buNone/>
            </a:pPr>
            <a:r>
              <a:rPr lang="th-TH" sz="1600" b="1" dirty="0"/>
              <a:t>•	ตลาดข้าวมีคู่แข่งรายใหม่ที่มีต้นทุนการซื้อข้าวจากรัฐบาลต่ำกว่าพ่อค้าปัจจุบันที่ต้องซื้อข้าวสารในราคาขายส่งที่แพงกว่า</a:t>
            </a:r>
          </a:p>
          <a:p>
            <a:pPr marL="355600" indent="-177800">
              <a:buNone/>
            </a:pPr>
            <a:r>
              <a:rPr lang="th-TH" sz="1600" b="1" dirty="0"/>
              <a:t>−	คู่แข่งรายใหม่สามารถประมูลซื้อข้าว หรือรับจ้างทำข้าวส่งรัฐบาลด้วยต้นทุนต่ำ</a:t>
            </a:r>
          </a:p>
          <a:p>
            <a:pPr marL="355600" indent="-177800">
              <a:buNone/>
            </a:pPr>
            <a:r>
              <a:rPr lang="th-TH" sz="1600" b="1" dirty="0"/>
              <a:t>−	คู่แข่งรายใหม่อาศัยเส้นสายการเมือง</a:t>
            </a:r>
          </a:p>
          <a:p>
            <a:pPr marL="355600" indent="-177800">
              <a:buNone/>
            </a:pPr>
            <a:r>
              <a:rPr lang="th-TH" sz="1600" b="1" dirty="0"/>
              <a:t>−	พ่อค้าข้าวที่ทำธุรกิจอยู่ก่อนกลัวเสียส่วนแบ่งตลาด ก็จำเป็นต้องรักษาราคาขายส่ง ส่วนซุปเปอร์มาร์เก็ตที่มีอำนาจซื้อก็สามารถเรียก </a:t>
            </a:r>
            <a:r>
              <a:rPr lang="en-US" sz="1600" b="1" dirty="0"/>
              <a:t>rebate </a:t>
            </a:r>
            <a:r>
              <a:rPr lang="th-TH" sz="1600" b="1" dirty="0"/>
              <a:t>จากผู้ขายส่งข้าว (</a:t>
            </a:r>
            <a:r>
              <a:rPr lang="en-US" sz="1600" b="1" dirty="0"/>
              <a:t>suppliers) </a:t>
            </a:r>
            <a:r>
              <a:rPr lang="th-TH" sz="1600" b="1" dirty="0"/>
              <a:t>เพิ่มขึ้น โดยไม่ต้องเพิ่มราคา</a:t>
            </a:r>
          </a:p>
          <a:p>
            <a:pPr marL="177800" indent="-177800">
              <a:buNone/>
            </a:pPr>
            <a:r>
              <a:rPr lang="th-TH" sz="1600" b="1" dirty="0"/>
              <a:t>•	อาจมีข้าวสารจากต่างประเทศทะลักเข้ามาในประเทศโดยเฉพาะตามจังหวัดแถบชายแดนไทย-เขมร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5536" y="6309320"/>
            <a:ext cx="24048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ที่มา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: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ปรับปรุงสมดุลข้าวโดยผู้วิจัย.</a:t>
            </a:r>
            <a:endParaRPr lang="th-TH" sz="18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21</a:t>
            </a:fld>
            <a:endParaRPr lang="th-TH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5292080" y="44624"/>
            <a:ext cx="3816424" cy="3600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Browallia New" pitchFamily="34" charset="-34"/>
                <a:ea typeface="+mj-ea"/>
                <a:cs typeface="Browallia New" pitchFamily="34" charset="-34"/>
              </a:defRPr>
            </a:lvl1pPr>
          </a:lstStyle>
          <a:p>
            <a:pPr algn="r"/>
            <a:r>
              <a:rPr lang="th-TH" sz="2800" b="1" smtClean="0"/>
              <a:t>4. ข้าวเปลือกแพง... (ต่อ)</a:t>
            </a:r>
            <a:endParaRPr lang="th-TH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620688"/>
            <a:ext cx="34291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chemeClr val="tx2"/>
                </a:solidFill>
                <a:latin typeface="Browallia New" pitchFamily="34" charset="-34"/>
                <a:cs typeface="Browallia New" pitchFamily="34" charset="-34"/>
              </a:rPr>
              <a:t>สมดุลข้าวปี 2554 -2555</a:t>
            </a:r>
            <a:endParaRPr lang="th-TH" sz="3600" b="1" dirty="0">
              <a:solidFill>
                <a:schemeClr val="tx2"/>
              </a:solidFill>
              <a:latin typeface="Browallia New" pitchFamily="34" charset="-34"/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234730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b="1" dirty="0" smtClean="0"/>
              <a:t>ประเด็นการอบรม</a:t>
            </a:r>
            <a:endParaRPr lang="th-TH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th-TH" dirty="0" smtClean="0"/>
              <a:t>ชาวนาติดวัฏจักรความยากจนจริงหรือ</a:t>
            </a:r>
          </a:p>
          <a:p>
            <a:pPr marL="742950" indent="-742950">
              <a:buFont typeface="+mj-lt"/>
              <a:buAutoNum type="arabicPeriod"/>
            </a:pPr>
            <a:r>
              <a:rPr lang="th-TH" dirty="0"/>
              <a:t>ข้อมูลใน “รู้ลึก รู้จริง จำนำข้าว” ไม่</a:t>
            </a:r>
            <a:r>
              <a:rPr lang="th-TH" dirty="0" smtClean="0"/>
              <a:t>ถูกต้อง</a:t>
            </a:r>
          </a:p>
          <a:p>
            <a:pPr marL="742950" indent="-742950">
              <a:buFont typeface="+mj-lt"/>
              <a:buAutoNum type="arabicPeriod"/>
            </a:pPr>
            <a:r>
              <a:rPr lang="th-TH" dirty="0" smtClean="0"/>
              <a:t>วงเงิน</a:t>
            </a:r>
            <a:r>
              <a:rPr lang="th-TH" dirty="0"/>
              <a:t>งบประมาณที่รัฐแจ้ง ต่ำกว่ารายจ่ายจริงของ</a:t>
            </a:r>
            <a:r>
              <a:rPr lang="th-TH" dirty="0" smtClean="0"/>
              <a:t>โครงการ</a:t>
            </a:r>
          </a:p>
          <a:p>
            <a:pPr marL="742950" indent="-742950">
              <a:buFont typeface="+mj-lt"/>
              <a:buAutoNum type="arabicPeriod"/>
            </a:pPr>
            <a:r>
              <a:rPr lang="th-TH" dirty="0" smtClean="0"/>
              <a:t>ประเด็นเพิ่มเติม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02525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/>
          <p:nvPr/>
        </p:nvGrpSpPr>
        <p:grpSpPr>
          <a:xfrm>
            <a:off x="1054116" y="1571766"/>
            <a:ext cx="7304098" cy="5097594"/>
            <a:chOff x="1269128" y="357166"/>
            <a:chExt cx="7304098" cy="6143668"/>
          </a:xfrm>
        </p:grpSpPr>
        <p:grpSp>
          <p:nvGrpSpPr>
            <p:cNvPr id="3" name="Group 15"/>
            <p:cNvGrpSpPr/>
            <p:nvPr/>
          </p:nvGrpSpPr>
          <p:grpSpPr>
            <a:xfrm>
              <a:off x="1357290" y="357166"/>
              <a:ext cx="7143800" cy="6143668"/>
              <a:chOff x="857224" y="571480"/>
              <a:chExt cx="7143800" cy="6143668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1428728" y="1000108"/>
                <a:ext cx="6000792" cy="5429288"/>
              </a:xfrm>
              <a:prstGeom prst="ellipse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 sz="3200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3857620" y="571480"/>
                <a:ext cx="1285884" cy="1071570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 algn="ctr"/>
                <a:endParaRPr lang="th-TH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514350" indent="-514350" algn="ctr">
                  <a:buAutoNum type="arabicPeriod"/>
                </a:pPr>
                <a:endParaRPr lang="th-TH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5500694" y="1071546"/>
                <a:ext cx="1285884" cy="1071570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 algn="ctr"/>
                <a:endParaRPr lang="th-TH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514350" indent="-514350" algn="ctr">
                  <a:buAutoNum type="arabicPeriod"/>
                </a:pPr>
                <a:endParaRPr lang="th-TH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6429388" y="2285992"/>
                <a:ext cx="1285884" cy="1071570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 algn="ctr"/>
                <a:endParaRPr lang="th-TH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514350" indent="-514350" algn="ctr">
                  <a:buAutoNum type="arabicPeriod"/>
                </a:pPr>
                <a:endParaRPr lang="th-TH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6715140" y="3929066"/>
                <a:ext cx="1285884" cy="1071570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 algn="ctr"/>
                <a:endParaRPr lang="th-TH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514350" indent="-514350" algn="ctr">
                  <a:buAutoNum type="arabicPeriod"/>
                </a:pPr>
                <a:endParaRPr lang="th-TH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5786446" y="5143512"/>
                <a:ext cx="1285884" cy="1071570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 algn="ctr"/>
                <a:endParaRPr lang="th-TH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514350" indent="-514350" algn="ctr">
                  <a:buAutoNum type="arabicPeriod"/>
                </a:pPr>
                <a:endParaRPr lang="th-TH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4000496" y="5643578"/>
                <a:ext cx="1285884" cy="1071570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 algn="ctr"/>
                <a:endParaRPr lang="th-TH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514350" indent="-514350" algn="ctr">
                  <a:buAutoNum type="arabicPeriod"/>
                </a:pPr>
                <a:endParaRPr lang="th-TH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2214546" y="5286388"/>
                <a:ext cx="1285884" cy="1071570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 algn="ctr"/>
                <a:endParaRPr lang="th-TH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514350" indent="-514350" algn="ctr">
                  <a:buAutoNum type="arabicPeriod"/>
                </a:pPr>
                <a:endParaRPr lang="th-TH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1000100" y="4071942"/>
                <a:ext cx="1285884" cy="1071570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 algn="ctr"/>
                <a:endParaRPr lang="th-TH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514350" indent="-514350" algn="ctr">
                  <a:buAutoNum type="arabicPeriod"/>
                </a:pPr>
                <a:endParaRPr lang="th-TH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857224" y="2571744"/>
                <a:ext cx="1285884" cy="1071570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 algn="ctr"/>
                <a:endParaRPr lang="th-TH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514350" indent="-514350" algn="ctr">
                  <a:buAutoNum type="arabicPeriod"/>
                </a:pPr>
                <a:endParaRPr lang="th-TH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1928794" y="1071546"/>
                <a:ext cx="1285884" cy="1071570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 algn="ctr"/>
                <a:endParaRPr lang="th-TH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514350" indent="-514350" algn="ctr">
                  <a:buAutoNum type="arabicPeriod"/>
                </a:pPr>
                <a:endParaRPr lang="th-TH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4358443" y="571480"/>
              <a:ext cx="1361270" cy="882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600" dirty="0" smtClean="0">
                  <a:cs typeface="+mj-cs"/>
                </a:rPr>
                <a:t>1.พื้นที่เพาะปลูกเฉลี่ย</a:t>
              </a:r>
            </a:p>
            <a:p>
              <a:pPr algn="ctr"/>
              <a:r>
                <a:rPr lang="th-TH" sz="1600" dirty="0" smtClean="0">
                  <a:cs typeface="+mj-cs"/>
                </a:rPr>
                <a:t>/ครัวเรือน 21 ไร่ </a:t>
              </a:r>
            </a:p>
            <a:p>
              <a:pPr algn="ctr"/>
              <a:r>
                <a:rPr lang="th-TH" sz="1600" dirty="0" smtClean="0">
                  <a:cs typeface="+mj-cs"/>
                </a:rPr>
                <a:t>(2 รอบ) 42 ไร่</a:t>
              </a:r>
              <a:endParaRPr lang="th-TH" sz="1600" dirty="0">
                <a:cs typeface="+mj-c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04258" y="1047262"/>
              <a:ext cx="1144865" cy="882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600" dirty="0" smtClean="0">
                  <a:cs typeface="+mj-cs"/>
                </a:rPr>
                <a:t>2.ผลผลิตเฉลี่ย/ไร่</a:t>
              </a:r>
            </a:p>
            <a:p>
              <a:pPr algn="ctr"/>
              <a:r>
                <a:rPr lang="th-TH" sz="1600" dirty="0" smtClean="0">
                  <a:cs typeface="+mj-cs"/>
                </a:rPr>
                <a:t>(นาปี+นาปรัง)</a:t>
              </a:r>
            </a:p>
            <a:p>
              <a:pPr algn="ctr"/>
              <a:r>
                <a:rPr lang="th-TH" sz="1600" dirty="0" smtClean="0">
                  <a:cs typeface="+mj-cs"/>
                </a:rPr>
                <a:t>549 กก./ไร่</a:t>
              </a:r>
              <a:endParaRPr lang="th-TH" sz="1600" dirty="0">
                <a:cs typeface="+mj-c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123631" y="2214554"/>
              <a:ext cx="920445" cy="882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600" dirty="0" smtClean="0">
                  <a:cs typeface="+mj-cs"/>
                </a:rPr>
                <a:t>3.ผลผลิตรวม</a:t>
              </a:r>
            </a:p>
            <a:p>
              <a:pPr algn="ctr"/>
              <a:r>
                <a:rPr lang="th-TH" sz="1600" dirty="0" smtClean="0">
                  <a:cs typeface="+mj-cs"/>
                </a:rPr>
                <a:t>ต่อครัวเรือน </a:t>
              </a:r>
            </a:p>
            <a:p>
              <a:pPr algn="ctr"/>
              <a:r>
                <a:rPr lang="th-TH" sz="1600" dirty="0" smtClean="0">
                  <a:cs typeface="+mj-cs"/>
                </a:rPr>
                <a:t>23,058 ตัน</a:t>
              </a:r>
              <a:endParaRPr lang="th-TH" sz="1600" dirty="0">
                <a:cs typeface="+mj-cs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227985" y="4000504"/>
              <a:ext cx="1345241" cy="6208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600" dirty="0" smtClean="0">
                  <a:cs typeface="+mj-cs"/>
                </a:rPr>
                <a:t>4.จำนวนเกษตรกรใน</a:t>
              </a:r>
            </a:p>
            <a:p>
              <a:pPr algn="ctr"/>
              <a:r>
                <a:rPr lang="th-TH" sz="1600" dirty="0" smtClean="0">
                  <a:cs typeface="+mj-cs"/>
                </a:rPr>
                <a:t>ครัวเรือน 4 คน</a:t>
              </a:r>
              <a:endParaRPr lang="th-TH" sz="1600" dirty="0">
                <a:cs typeface="+mj-cs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86616" y="5143512"/>
              <a:ext cx="1324402" cy="882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600" dirty="0" smtClean="0">
                  <a:cs typeface="+mj-cs"/>
                </a:rPr>
                <a:t>5.ปริมาณ </a:t>
              </a:r>
              <a:r>
                <a:rPr lang="en-US" sz="1600" dirty="0" smtClean="0">
                  <a:cs typeface="+mj-cs"/>
                </a:rPr>
                <a:t>x </a:t>
              </a:r>
              <a:r>
                <a:rPr lang="th-TH" sz="1600" dirty="0" smtClean="0">
                  <a:cs typeface="+mj-cs"/>
                </a:rPr>
                <a:t>ราคา</a:t>
              </a:r>
            </a:p>
            <a:p>
              <a:pPr algn="ctr"/>
              <a:r>
                <a:rPr lang="th-TH" sz="1600" dirty="0" smtClean="0">
                  <a:cs typeface="+mj-cs"/>
                </a:rPr>
                <a:t>ข้าวเปลือก (ต.ค. 54) </a:t>
              </a:r>
            </a:p>
            <a:p>
              <a:pPr algn="ctr"/>
              <a:r>
                <a:rPr lang="th-TH" sz="1600" dirty="0" smtClean="0">
                  <a:cs typeface="+mj-cs"/>
                </a:rPr>
                <a:t>234,039 บาท</a:t>
              </a:r>
              <a:endParaRPr lang="th-TH" sz="1600" dirty="0">
                <a:cs typeface="+mj-cs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452427" y="5763300"/>
              <a:ext cx="1412567" cy="6208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600" dirty="0" smtClean="0">
                  <a:cs typeface="+mj-cs"/>
                </a:rPr>
                <a:t>6.ต้นทุนการผลิตเฉลี่ย </a:t>
              </a:r>
            </a:p>
            <a:p>
              <a:pPr algn="ctr"/>
              <a:r>
                <a:rPr lang="th-TH" sz="1600" dirty="0" smtClean="0">
                  <a:cs typeface="+mj-cs"/>
                </a:rPr>
                <a:t>4,982 บาท/ไร่</a:t>
              </a:r>
              <a:endParaRPr lang="th-TH" sz="1600" dirty="0">
                <a:cs typeface="+mj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716319" y="5357826"/>
              <a:ext cx="1311578" cy="6208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600" dirty="0" smtClean="0">
                  <a:cs typeface="+mj-cs"/>
                </a:rPr>
                <a:t>7.ต้นทุนรวม (42 ไร่)</a:t>
              </a:r>
            </a:p>
            <a:p>
              <a:pPr algn="ctr"/>
              <a:r>
                <a:rPr lang="th-TH" sz="1600" dirty="0" smtClean="0">
                  <a:cs typeface="+mj-cs"/>
                </a:rPr>
                <a:t>209</a:t>
              </a:r>
              <a:r>
                <a:rPr lang="en-US" sz="1600" dirty="0" smtClean="0">
                  <a:cs typeface="+mj-cs"/>
                </a:rPr>
                <a:t>,</a:t>
              </a:r>
              <a:r>
                <a:rPr lang="th-TH" sz="1600" dirty="0" smtClean="0">
                  <a:cs typeface="+mj-cs"/>
                </a:rPr>
                <a:t>244 บาท</a:t>
              </a:r>
              <a:endParaRPr lang="th-TH" sz="1600" dirty="0">
                <a:cs typeface="+mj-cs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419214" y="4047659"/>
              <a:ext cx="1443024" cy="882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600" dirty="0" smtClean="0">
                  <a:cs typeface="+mj-cs"/>
                </a:rPr>
                <a:t>8.รายได้สุทธิเกษตรกร </a:t>
              </a:r>
            </a:p>
            <a:p>
              <a:pPr algn="ctr"/>
              <a:r>
                <a:rPr lang="th-TH" sz="1600" dirty="0" smtClean="0">
                  <a:cs typeface="+mj-cs"/>
                </a:rPr>
                <a:t>(ข้อ 5.-7.)</a:t>
              </a:r>
            </a:p>
            <a:p>
              <a:pPr algn="ctr"/>
              <a:r>
                <a:rPr lang="th-TH" sz="1600" dirty="0" smtClean="0">
                  <a:cs typeface="+mj-cs"/>
                </a:rPr>
                <a:t>24,795 บาท/ครัวเรือน</a:t>
              </a:r>
              <a:endParaRPr lang="th-TH" sz="1600" dirty="0">
                <a:cs typeface="+mj-cs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269128" y="2618508"/>
              <a:ext cx="1457451" cy="62087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600" dirty="0" smtClean="0">
                  <a:cs typeface="+mj-cs"/>
                </a:rPr>
                <a:t>9.วัยทำงานในครัวเรือน</a:t>
              </a:r>
            </a:p>
            <a:p>
              <a:pPr algn="ctr"/>
              <a:r>
                <a:rPr lang="th-TH" sz="1600" dirty="0" smtClean="0">
                  <a:cs typeface="+mj-cs"/>
                </a:rPr>
                <a:t>2 คน/ครัวเรือน</a:t>
              </a:r>
              <a:endParaRPr lang="th-TH" sz="1600" dirty="0">
                <a:cs typeface="+mj-cs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432972" y="1000108"/>
              <a:ext cx="1242649" cy="88229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600" dirty="0" smtClean="0">
                  <a:cs typeface="+mj-cs"/>
                </a:rPr>
                <a:t>10.รายได้เฉลี่ย/คน</a:t>
              </a:r>
            </a:p>
            <a:p>
              <a:pPr algn="ctr"/>
              <a:r>
                <a:rPr lang="th-TH" sz="1600" dirty="0" smtClean="0">
                  <a:cs typeface="+mj-cs"/>
                </a:rPr>
                <a:t>12,397 บาท/ปี หรือ</a:t>
              </a:r>
            </a:p>
            <a:p>
              <a:pPr algn="ctr"/>
              <a:r>
                <a:rPr lang="th-TH" sz="1600" dirty="0" smtClean="0">
                  <a:cs typeface="+mj-cs"/>
                </a:rPr>
                <a:t>1,033 บาท/เดือน</a:t>
              </a:r>
              <a:endParaRPr lang="th-TH" sz="1600" dirty="0">
                <a:cs typeface="+mj-cs"/>
              </a:endParaRP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2759551" y="3170132"/>
            <a:ext cx="40446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b="1" u="sng" dirty="0" smtClean="0">
                <a:solidFill>
                  <a:schemeClr val="accent1">
                    <a:lumMod val="50000"/>
                  </a:schemeClr>
                </a:solidFill>
              </a:rPr>
              <a:t>รัฐบาลอ้างว่า</a:t>
            </a:r>
          </a:p>
          <a:p>
            <a:pPr algn="ctr"/>
            <a:endParaRPr lang="th-TH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th-TH" sz="2400" b="1" dirty="0" smtClean="0">
                <a:solidFill>
                  <a:schemeClr val="accent1">
                    <a:lumMod val="50000"/>
                  </a:schemeClr>
                </a:solidFill>
              </a:rPr>
              <a:t>หากปล่อยให้เป็นไปตามกลไกตลาด</a:t>
            </a:r>
          </a:p>
          <a:p>
            <a:pPr algn="ctr"/>
            <a:r>
              <a:rPr lang="th-TH" sz="2400" b="1" dirty="0" smtClean="0">
                <a:solidFill>
                  <a:schemeClr val="accent1">
                    <a:lumMod val="50000"/>
                  </a:schemeClr>
                </a:solidFill>
              </a:rPr>
              <a:t>พี่น้องเกษตรกรไทยคงหนีไม่พ้น</a:t>
            </a:r>
          </a:p>
          <a:p>
            <a:pPr algn="ctr"/>
            <a:r>
              <a:rPr lang="th-TH" sz="2400" b="1" dirty="0" smtClean="0">
                <a:solidFill>
                  <a:schemeClr val="accent1">
                    <a:lumMod val="50000"/>
                  </a:schemeClr>
                </a:solidFill>
              </a:rPr>
              <a:t>วัฎจักรความยากจน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5496" y="1364708"/>
            <a:ext cx="4044697" cy="52322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chemeClr val="bg1">
                    <a:lumMod val="95000"/>
                  </a:schemeClr>
                </a:solidFill>
              </a:rPr>
              <a:t>ทำไมจึงต้องรับจำนำข้าว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05087" y="6305156"/>
            <a:ext cx="228299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dirty="0">
                <a:latin typeface="Browallia New" pitchFamily="34" charset="-34"/>
                <a:cs typeface="Browallia New" pitchFamily="34" charset="-34"/>
              </a:rPr>
              <a:t>ที่มา</a:t>
            </a:r>
            <a:r>
              <a:rPr lang="en-US" sz="1600" dirty="0">
                <a:latin typeface="Browallia New" pitchFamily="34" charset="-34"/>
                <a:cs typeface="Browallia New" pitchFamily="34" charset="-34"/>
              </a:rPr>
              <a:t>: </a:t>
            </a:r>
            <a:r>
              <a:rPr lang="th-TH" sz="1600" dirty="0">
                <a:latin typeface="Browallia New" pitchFamily="34" charset="-34"/>
                <a:cs typeface="Browallia New" pitchFamily="34" charset="-34"/>
              </a:rPr>
              <a:t>รู้ลึกรู้จริงจำนำข้าว, กขช 2555.</a:t>
            </a:r>
          </a:p>
        </p:txBody>
      </p:sp>
      <p:sp>
        <p:nvSpPr>
          <p:cNvPr id="29" name="Title 1"/>
          <p:cNvSpPr>
            <a:spLocks noGrp="1"/>
          </p:cNvSpPr>
          <p:nvPr>
            <p:ph type="title"/>
          </p:nvPr>
        </p:nvSpPr>
        <p:spPr>
          <a:xfrm>
            <a:off x="1259632" y="53752"/>
            <a:ext cx="7427168" cy="1143000"/>
          </a:xfrm>
        </p:spPr>
        <p:txBody>
          <a:bodyPr>
            <a:noAutofit/>
          </a:bodyPr>
          <a:lstStyle/>
          <a:p>
            <a:r>
              <a:rPr lang="th-TH" sz="3600" b="1" dirty="0" smtClean="0"/>
              <a:t>1. วัฏจักรความยากจนของชาวนา</a:t>
            </a:r>
            <a:r>
              <a:rPr lang="en-US" sz="3600" b="1" dirty="0" smtClean="0"/>
              <a:t>:</a:t>
            </a:r>
            <a:r>
              <a:rPr lang="th-TH" sz="3600" b="1" dirty="0"/>
              <a:t> </a:t>
            </a:r>
            <a:r>
              <a:rPr lang="th-TH" sz="3600" b="1" dirty="0" smtClean="0"/>
              <a:t/>
            </a:r>
            <a:br>
              <a:rPr lang="th-TH" sz="3600" b="1" dirty="0" smtClean="0"/>
            </a:br>
            <a:r>
              <a:rPr lang="th-TH" sz="3600" b="1" dirty="0" smtClean="0"/>
              <a:t>รู้</a:t>
            </a:r>
            <a:r>
              <a:rPr lang="th-TH" sz="3600" b="1" dirty="0"/>
              <a:t>ลึก รู้จริง จำนำ</a:t>
            </a:r>
            <a:r>
              <a:rPr lang="th-TH" sz="3600" b="1" dirty="0" smtClean="0"/>
              <a:t>ข้าว หน้า 3</a:t>
            </a:r>
            <a:endParaRPr lang="th-TH" sz="36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5007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1785220" y="975824"/>
            <a:ext cx="7215936" cy="5453572"/>
            <a:chOff x="1357290" y="357166"/>
            <a:chExt cx="7215936" cy="6143668"/>
          </a:xfrm>
        </p:grpSpPr>
        <p:grpSp>
          <p:nvGrpSpPr>
            <p:cNvPr id="16" name="Group 15"/>
            <p:cNvGrpSpPr/>
            <p:nvPr/>
          </p:nvGrpSpPr>
          <p:grpSpPr>
            <a:xfrm>
              <a:off x="1357290" y="357166"/>
              <a:ext cx="7143800" cy="6143668"/>
              <a:chOff x="857224" y="571480"/>
              <a:chExt cx="7143800" cy="6143668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1428728" y="1000108"/>
                <a:ext cx="6000792" cy="5429288"/>
              </a:xfrm>
              <a:prstGeom prst="ellipse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th-TH" sz="3200"/>
              </a:p>
            </p:txBody>
          </p:sp>
          <p:sp>
            <p:nvSpPr>
              <p:cNvPr id="4" name="Oval 3"/>
              <p:cNvSpPr/>
              <p:nvPr/>
            </p:nvSpPr>
            <p:spPr>
              <a:xfrm>
                <a:off x="3857620" y="571480"/>
                <a:ext cx="1285884" cy="1071570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 algn="ctr"/>
                <a:endParaRPr lang="th-TH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514350" indent="-514350" algn="ctr">
                  <a:buAutoNum type="arabicPeriod"/>
                </a:pPr>
                <a:endParaRPr lang="th-TH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5500694" y="1142984"/>
                <a:ext cx="1285884" cy="1071570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 algn="ctr"/>
                <a:endParaRPr lang="th-TH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514350" indent="-514350" algn="ctr">
                  <a:buAutoNum type="arabicPeriod"/>
                </a:pPr>
                <a:endParaRPr lang="th-TH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6429388" y="2285992"/>
                <a:ext cx="1285884" cy="1071570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 algn="ctr"/>
                <a:endParaRPr lang="th-TH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514350" indent="-514350" algn="ctr">
                  <a:buAutoNum type="arabicPeriod"/>
                </a:pPr>
                <a:endParaRPr lang="th-TH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6715140" y="3929066"/>
                <a:ext cx="1285884" cy="1071570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 algn="ctr"/>
                <a:endParaRPr lang="th-TH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514350" indent="-514350" algn="ctr">
                  <a:buAutoNum type="arabicPeriod"/>
                </a:pPr>
                <a:endParaRPr lang="th-TH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5786446" y="5143512"/>
                <a:ext cx="1285884" cy="1071570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 algn="ctr"/>
                <a:endParaRPr lang="th-TH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514350" indent="-514350" algn="ctr">
                  <a:buAutoNum type="arabicPeriod"/>
                </a:pPr>
                <a:endParaRPr lang="th-TH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714744" y="5643578"/>
                <a:ext cx="1285884" cy="1071570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 algn="ctr"/>
                <a:endParaRPr lang="th-TH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514350" indent="-514350" algn="ctr">
                  <a:buAutoNum type="arabicPeriod"/>
                </a:pPr>
                <a:endParaRPr lang="th-TH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1857356" y="5143512"/>
                <a:ext cx="1285884" cy="1071570"/>
              </a:xfrm>
              <a:prstGeom prst="ellipse">
                <a:avLst/>
              </a:prstGeom>
              <a:ln/>
            </p:spPr>
            <p:style>
              <a:lnRef idx="1">
                <a:schemeClr val="accent3"/>
              </a:lnRef>
              <a:fillRef idx="3">
                <a:schemeClr val="accent3"/>
              </a:fillRef>
              <a:effectRef idx="2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 algn="ctr"/>
                <a:endParaRPr lang="th-TH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514350" indent="-514350" algn="ctr">
                  <a:buAutoNum type="arabicPeriod"/>
                </a:pPr>
                <a:endParaRPr lang="th-TH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857224" y="3571876"/>
                <a:ext cx="1285884" cy="1071570"/>
              </a:xfrm>
              <a:prstGeom prst="ellipse">
                <a:avLst/>
              </a:prstGeom>
              <a:ln/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marL="514350" indent="-514350" algn="ctr"/>
                <a:endParaRPr lang="th-TH" sz="24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514350" indent="-514350" algn="ctr">
                  <a:buAutoNum type="arabicPeriod"/>
                </a:pPr>
                <a:endParaRPr lang="th-TH" sz="24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1000798" y="2071678"/>
                <a:ext cx="1285884" cy="1071570"/>
              </a:xfrm>
              <a:prstGeom prst="ellipse">
                <a:avLst/>
              </a:prstGeom>
              <a:ln/>
            </p:spPr>
            <p:style>
              <a:lnRef idx="1">
                <a:schemeClr val="accent6"/>
              </a:lnRef>
              <a:fillRef idx="3">
                <a:schemeClr val="accent6"/>
              </a:fillRef>
              <a:effectRef idx="2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 algn="ctr"/>
                <a:endParaRPr lang="th-TH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  <a:p>
                <a:pPr marL="514350" indent="-514350" algn="ctr">
                  <a:buAutoNum type="arabicPeriod"/>
                </a:pPr>
                <a:endParaRPr lang="th-TH" sz="2000" dirty="0">
                  <a:solidFill>
                    <a:schemeClr val="tx1">
                      <a:lumMod val="85000"/>
                      <a:lumOff val="15000"/>
                    </a:schemeClr>
                  </a:solidFill>
                </a:endParaRPr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4358443" y="571480"/>
              <a:ext cx="1361270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600" dirty="0" smtClean="0">
                  <a:cs typeface="+mj-cs"/>
                </a:rPr>
                <a:t>1.พื้นที่เพาะปลูกเฉลี่ย</a:t>
              </a:r>
            </a:p>
            <a:p>
              <a:pPr algn="ctr"/>
              <a:r>
                <a:rPr lang="th-TH" sz="1600" dirty="0" smtClean="0">
                  <a:cs typeface="+mj-cs"/>
                </a:rPr>
                <a:t>/ครัวเรือน 21 ไร่ </a:t>
              </a:r>
            </a:p>
            <a:p>
              <a:pPr algn="ctr"/>
              <a:r>
                <a:rPr lang="th-TH" sz="1600" dirty="0" smtClean="0">
                  <a:cs typeface="+mj-cs"/>
                </a:rPr>
                <a:t>(2 รอบ) 42 ไร่</a:t>
              </a:r>
              <a:endParaRPr lang="th-TH" sz="1600" dirty="0">
                <a:cs typeface="+mj-c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104258" y="1047262"/>
              <a:ext cx="114486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600" dirty="0" smtClean="0">
                  <a:cs typeface="+mj-cs"/>
                </a:rPr>
                <a:t>2.ผลผลิตเฉลี่ย/ไร่</a:t>
              </a:r>
            </a:p>
            <a:p>
              <a:pPr algn="ctr"/>
              <a:r>
                <a:rPr lang="th-TH" sz="1600" dirty="0" smtClean="0">
                  <a:cs typeface="+mj-cs"/>
                </a:rPr>
                <a:t>(นาปี+นาปรัง)</a:t>
              </a:r>
            </a:p>
            <a:p>
              <a:pPr algn="ctr"/>
              <a:r>
                <a:rPr lang="th-TH" sz="1600" dirty="0" smtClean="0">
                  <a:cs typeface="+mj-cs"/>
                </a:rPr>
                <a:t>549 กก./ไร่</a:t>
              </a:r>
              <a:endParaRPr lang="th-TH" sz="1600" dirty="0">
                <a:cs typeface="+mj-cs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123631" y="2214554"/>
              <a:ext cx="92044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600" dirty="0" smtClean="0">
                  <a:cs typeface="+mj-cs"/>
                </a:rPr>
                <a:t>3.ผลผลิตรวม</a:t>
              </a:r>
            </a:p>
            <a:p>
              <a:pPr algn="ctr"/>
              <a:r>
                <a:rPr lang="th-TH" sz="1600" dirty="0" smtClean="0">
                  <a:cs typeface="+mj-cs"/>
                </a:rPr>
                <a:t>ต่อครัวเรือน </a:t>
              </a:r>
            </a:p>
            <a:p>
              <a:pPr algn="ctr"/>
              <a:r>
                <a:rPr lang="th-TH" sz="1600" dirty="0" smtClean="0">
                  <a:cs typeface="+mj-cs"/>
                </a:rPr>
                <a:t>23,058 ตัน</a:t>
              </a:r>
              <a:endParaRPr lang="th-TH" sz="1600" dirty="0">
                <a:cs typeface="+mj-cs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227985" y="4000504"/>
              <a:ext cx="1345241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600" dirty="0" smtClean="0">
                  <a:cs typeface="+mj-cs"/>
                </a:rPr>
                <a:t>4.จำนวนเกษตรกรใน</a:t>
              </a:r>
            </a:p>
            <a:p>
              <a:pPr algn="ctr"/>
              <a:r>
                <a:rPr lang="th-TH" sz="1600" dirty="0" smtClean="0">
                  <a:cs typeface="+mj-cs"/>
                </a:rPr>
                <a:t>ครัวเรือน 4 คน</a:t>
              </a:r>
              <a:endParaRPr lang="th-TH" sz="1600" dirty="0">
                <a:cs typeface="+mj-cs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286616" y="5143512"/>
              <a:ext cx="1324402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600" dirty="0" smtClean="0">
                  <a:cs typeface="+mj-cs"/>
                </a:rPr>
                <a:t>5.ปริมาณ </a:t>
              </a:r>
              <a:r>
                <a:rPr lang="en-US" sz="1600" dirty="0" smtClean="0">
                  <a:cs typeface="+mj-cs"/>
                </a:rPr>
                <a:t>x </a:t>
              </a:r>
              <a:r>
                <a:rPr lang="th-TH" sz="1600" dirty="0" smtClean="0">
                  <a:cs typeface="+mj-cs"/>
                </a:rPr>
                <a:t>ราคา</a:t>
              </a:r>
            </a:p>
            <a:p>
              <a:pPr algn="ctr"/>
              <a:r>
                <a:rPr lang="th-TH" sz="1600" dirty="0" smtClean="0">
                  <a:cs typeface="+mj-cs"/>
                </a:rPr>
                <a:t>ข้าวเปลือก (ต.ค. 54) </a:t>
              </a:r>
            </a:p>
            <a:p>
              <a:pPr algn="ctr"/>
              <a:r>
                <a:rPr lang="th-TH" sz="1600" dirty="0" smtClean="0">
                  <a:cs typeface="+mj-cs"/>
                </a:rPr>
                <a:t>234,039 บาท</a:t>
              </a:r>
              <a:endParaRPr lang="th-TH" sz="1600" dirty="0">
                <a:cs typeface="+mj-cs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43372" y="5643578"/>
              <a:ext cx="1412567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600" dirty="0" smtClean="0">
                  <a:cs typeface="+mj-cs"/>
                </a:rPr>
                <a:t>6.ต้นทุนการผลิตเฉลี่ย </a:t>
              </a:r>
            </a:p>
            <a:p>
              <a:pPr algn="ctr"/>
              <a:r>
                <a:rPr lang="th-TH" sz="1600" dirty="0" smtClean="0">
                  <a:cs typeface="+mj-cs"/>
                </a:rPr>
                <a:t>4,982 บาท/ไร่</a:t>
              </a:r>
              <a:endParaRPr lang="th-TH" sz="1600" dirty="0">
                <a:cs typeface="+mj-cs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403166" y="5143512"/>
              <a:ext cx="1311578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th-TH" sz="1600" dirty="0" smtClean="0">
                  <a:cs typeface="+mj-cs"/>
                </a:rPr>
                <a:t>7.ต้นทุนรวม (42 ไร่)</a:t>
              </a:r>
            </a:p>
            <a:p>
              <a:pPr algn="ctr"/>
              <a:r>
                <a:rPr lang="th-TH" sz="1600" dirty="0" smtClean="0">
                  <a:cs typeface="+mj-cs"/>
                </a:rPr>
                <a:t>209,244 บาท</a:t>
              </a:r>
              <a:endParaRPr lang="th-TH" sz="1600" dirty="0">
                <a:cs typeface="+mj-cs"/>
              </a:endParaRPr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1713782" y="3501008"/>
            <a:ext cx="144142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600" dirty="0" smtClean="0">
                <a:cs typeface="+mj-cs"/>
              </a:rPr>
              <a:t>ชาวนา</a:t>
            </a:r>
          </a:p>
          <a:p>
            <a:pPr algn="ctr"/>
            <a:r>
              <a:rPr lang="th-TH" sz="1600" dirty="0" smtClean="0">
                <a:cs typeface="+mj-cs"/>
              </a:rPr>
              <a:t>ไม่ได้มีรายได้</a:t>
            </a:r>
          </a:p>
          <a:p>
            <a:pPr algn="ctr"/>
            <a:r>
              <a:rPr lang="th-TH" sz="1600" dirty="0" smtClean="0">
                <a:cs typeface="+mj-cs"/>
              </a:rPr>
              <a:t>จากการทำนาอย่างเดียว</a:t>
            </a:r>
          </a:p>
          <a:p>
            <a:pPr algn="ctr"/>
            <a:r>
              <a:rPr lang="th-TH" sz="1600" dirty="0" smtClean="0">
                <a:cs typeface="+mj-cs"/>
              </a:rPr>
              <a:t>(</a:t>
            </a:r>
            <a:r>
              <a:rPr lang="th-TH" sz="1600" b="1" dirty="0" smtClean="0">
                <a:cs typeface="+mj-cs"/>
              </a:rPr>
              <a:t>142,921 </a:t>
            </a:r>
            <a:r>
              <a:rPr lang="th-TH" sz="1600" dirty="0" smtClean="0">
                <a:cs typeface="+mj-cs"/>
              </a:rPr>
              <a:t>บาท/ปี)</a:t>
            </a:r>
            <a:endParaRPr lang="th-TH" sz="1600" dirty="0">
              <a:cs typeface="+mj-cs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095818" y="2484185"/>
            <a:ext cx="9621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600" dirty="0" smtClean="0">
                <a:cs typeface="+mj-cs"/>
              </a:rPr>
              <a:t>รายได้จากพืช</a:t>
            </a:r>
          </a:p>
          <a:p>
            <a:pPr algn="ctr"/>
            <a:r>
              <a:rPr lang="th-TH" sz="1600" b="1" dirty="0" smtClean="0">
                <a:cs typeface="+mj-cs"/>
              </a:rPr>
              <a:t>45,827</a:t>
            </a:r>
            <a:r>
              <a:rPr lang="th-TH" sz="1600" dirty="0" smtClean="0">
                <a:cs typeface="+mj-cs"/>
              </a:rPr>
              <a:t> บาท/ปี</a:t>
            </a:r>
            <a:endParaRPr lang="th-TH" sz="1600" dirty="0">
              <a:cs typeface="+mj-cs"/>
            </a:endParaRPr>
          </a:p>
        </p:txBody>
      </p:sp>
      <p:sp>
        <p:nvSpPr>
          <p:cNvPr id="53" name="Oval 52"/>
          <p:cNvSpPr/>
          <p:nvPr/>
        </p:nvSpPr>
        <p:spPr>
          <a:xfrm>
            <a:off x="427898" y="2217403"/>
            <a:ext cx="1285884" cy="1071570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>
              <a:buAutoNum type="arabicPeriod"/>
            </a:pPr>
            <a:endParaRPr lang="th-TH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70774" y="2360279"/>
            <a:ext cx="9621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600" dirty="0" smtClean="0">
                <a:cs typeface="+mj-cs"/>
              </a:rPr>
              <a:t>รายได้จาก</a:t>
            </a:r>
          </a:p>
          <a:p>
            <a:pPr algn="ctr"/>
            <a:r>
              <a:rPr lang="th-TH" sz="1600" dirty="0" smtClean="0">
                <a:cs typeface="+mj-cs"/>
              </a:rPr>
              <a:t>การเกษตรอื่น</a:t>
            </a:r>
          </a:p>
          <a:p>
            <a:pPr algn="ctr"/>
            <a:r>
              <a:rPr lang="th-TH" sz="1600" b="1" dirty="0" smtClean="0">
                <a:cs typeface="+mj-cs"/>
              </a:rPr>
              <a:t>7,433</a:t>
            </a:r>
            <a:r>
              <a:rPr lang="th-TH" sz="1600" dirty="0" smtClean="0">
                <a:cs typeface="+mj-cs"/>
              </a:rPr>
              <a:t> บาท/ปี</a:t>
            </a:r>
            <a:endParaRPr lang="th-TH" sz="1600" dirty="0">
              <a:cs typeface="+mj-cs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3571170" y="2217403"/>
            <a:ext cx="1285884" cy="1071570"/>
          </a:xfrm>
          <a:prstGeom prst="ellipse">
            <a:avLst/>
          </a:prstGeom>
          <a:ln/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 algn="ctr"/>
            <a:endParaRPr lang="th-TH" sz="20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514350" indent="-514350" algn="ctr">
              <a:buAutoNum type="arabicPeriod"/>
            </a:pPr>
            <a:endParaRPr lang="th-TH" sz="20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714046" y="2431717"/>
            <a:ext cx="96212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1600" dirty="0" smtClean="0">
                <a:cs typeface="+mj-cs"/>
              </a:rPr>
              <a:t>รายได้อื่นๆ</a:t>
            </a:r>
          </a:p>
          <a:p>
            <a:pPr algn="ctr"/>
            <a:r>
              <a:rPr lang="th-TH" sz="1600" b="1" dirty="0" smtClean="0">
                <a:cs typeface="+mj-cs"/>
              </a:rPr>
              <a:t>89,661 </a:t>
            </a:r>
            <a:r>
              <a:rPr lang="th-TH" sz="1600" dirty="0" smtClean="0">
                <a:cs typeface="+mj-cs"/>
              </a:rPr>
              <a:t>บาท/ปี</a:t>
            </a:r>
            <a:endParaRPr lang="th-TH" sz="1600" dirty="0">
              <a:cs typeface="+mj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428294" y="3286124"/>
            <a:ext cx="40446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b="1" dirty="0" smtClean="0">
                <a:solidFill>
                  <a:srgbClr val="FF0000"/>
                </a:solidFill>
              </a:rPr>
              <a:t>เพราะครัวเรือนชาวนา</a:t>
            </a:r>
          </a:p>
          <a:p>
            <a:pPr algn="ctr"/>
            <a:r>
              <a:rPr lang="th-TH" b="1" dirty="0" smtClean="0">
                <a:solidFill>
                  <a:srgbClr val="FF0000"/>
                </a:solidFill>
              </a:rPr>
              <a:t>มีรายได้อื่นมากกว่าทำนา</a:t>
            </a:r>
            <a:endParaRPr lang="th-TH" b="1" dirty="0">
              <a:solidFill>
                <a:srgbClr val="FF0000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rot="16200000" flipV="1">
            <a:off x="1392310" y="3181816"/>
            <a:ext cx="642942" cy="571504"/>
          </a:xfrm>
          <a:prstGeom prst="straightConnector1">
            <a:avLst/>
          </a:prstGeom>
          <a:ln w="38100">
            <a:solidFill>
              <a:srgbClr val="FF0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endCxn id="55" idx="3"/>
          </p:cNvCxnSpPr>
          <p:nvPr/>
        </p:nvCxnSpPr>
        <p:spPr>
          <a:xfrm flipV="1">
            <a:off x="2928228" y="3132045"/>
            <a:ext cx="831255" cy="65699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71406" y="5947966"/>
            <a:ext cx="461697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dirty="0" smtClean="0"/>
              <a:t>หมายเหตุ </a:t>
            </a:r>
            <a:r>
              <a:rPr lang="en-US" sz="1600" dirty="0" smtClean="0"/>
              <a:t>: </a:t>
            </a:r>
            <a:r>
              <a:rPr lang="th-TH" sz="1600" dirty="0" smtClean="0"/>
              <a:t>ข้อมูลเฉพาะครัวเรือนทำนาอย่างเดียว 1.14 ล้านครัวเรือน</a:t>
            </a:r>
          </a:p>
          <a:p>
            <a:r>
              <a:rPr lang="th-TH" sz="1600" dirty="0" smtClean="0"/>
              <a:t>                รายได้อื่น เช่น งดชดเชย เงินช่วยเหลือ </a:t>
            </a:r>
          </a:p>
          <a:p>
            <a:r>
              <a:rPr lang="th-TH" sz="1600" dirty="0" smtClean="0"/>
              <a:t>                เงินสงเคราะห์ รายรับจากค่าเช่า ดอกเบี้ยเงินฝาก/เงินให้กู้ยืม เป็นต้น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1406" y="951111"/>
            <a:ext cx="4572032" cy="461665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400" b="1" dirty="0" smtClean="0">
                <a:solidFill>
                  <a:schemeClr val="bg1">
                    <a:lumMod val="95000"/>
                  </a:schemeClr>
                </a:solidFill>
              </a:rPr>
              <a:t>ชาวนามีหนทางหลุดพ้นวัฎจักรความยาดจนได้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427898" y="6215082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th-TH" sz="1600" i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Title 1"/>
          <p:cNvSpPr>
            <a:spLocks noGrp="1"/>
          </p:cNvSpPr>
          <p:nvPr>
            <p:ph type="title"/>
          </p:nvPr>
        </p:nvSpPr>
        <p:spPr>
          <a:xfrm>
            <a:off x="1681336" y="53752"/>
            <a:ext cx="7427168" cy="422920"/>
          </a:xfrm>
        </p:spPr>
        <p:txBody>
          <a:bodyPr>
            <a:noAutofit/>
          </a:bodyPr>
          <a:lstStyle/>
          <a:p>
            <a:pPr algn="r"/>
            <a:r>
              <a:rPr lang="th-TH" sz="2800" b="1" dirty="0" smtClean="0"/>
              <a:t>1. วัฏจักร...(ต่อ)</a:t>
            </a:r>
            <a:endParaRPr lang="th-TH" sz="28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416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57158" y="908720"/>
            <a:ext cx="8429684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sz="2400" dirty="0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กลุ่มชาวนาที่ทำนาอย่างเดียวยังมีรายได้อื่น เป็นชาวนากลุ่มน้อย (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19.8 %) </a:t>
            </a:r>
            <a:r>
              <a:rPr lang="th-TH" sz="2400" dirty="0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ของชาวนาทั้งหมด</a:t>
            </a:r>
          </a:p>
          <a:p>
            <a:r>
              <a:rPr lang="th-TH" sz="2400" dirty="0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    - กลุ่มชาวนาที่ ทำทั้งนาและเกษตรอื่น มี 26.7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%</a:t>
            </a:r>
          </a:p>
          <a:p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    - </a:t>
            </a:r>
            <a:r>
              <a:rPr lang="th-TH" sz="2400" dirty="0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กลุ่มชาวนาที่ ทำนากับเกษตรอื่นและยังมีอาชีพนอกเกษตร มีถึง 53.6</a:t>
            </a:r>
            <a:r>
              <a:rPr lang="en-US" sz="2400" dirty="0" smtClean="0">
                <a:solidFill>
                  <a:schemeClr val="tx2">
                    <a:lumMod val="75000"/>
                  </a:schemeClr>
                </a:solidFill>
                <a:latin typeface="AngsanaUPC" pitchFamily="18" charset="-34"/>
                <a:cs typeface="AngsanaUPC" pitchFamily="18" charset="-34"/>
              </a:rPr>
              <a:t>%</a:t>
            </a:r>
            <a:endParaRPr lang="th-TH" sz="2400" dirty="0">
              <a:solidFill>
                <a:schemeClr val="tx2">
                  <a:lumMod val="75000"/>
                </a:schemeClr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605" y="5072074"/>
            <a:ext cx="753122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dirty="0" smtClean="0"/>
              <a:t>ที่มา </a:t>
            </a:r>
            <a:r>
              <a:rPr lang="en-US" sz="1600" dirty="0" smtClean="0"/>
              <a:t>: </a:t>
            </a:r>
            <a:r>
              <a:rPr lang="th-TH" sz="1600" dirty="0" smtClean="0"/>
              <a:t>การสำรวจภาวะเศรษฐกิจและสังคมของครัวเรือน ปี 2554</a:t>
            </a:r>
          </a:p>
          <a:p>
            <a:r>
              <a:rPr lang="th-TH" sz="1600" dirty="0" smtClean="0"/>
              <a:t>หมายเหตุ </a:t>
            </a:r>
            <a:r>
              <a:rPr lang="en-US" sz="1600" dirty="0" smtClean="0"/>
              <a:t>: </a:t>
            </a:r>
            <a:r>
              <a:rPr lang="th-TH" sz="1600" dirty="0" smtClean="0"/>
              <a:t>* ประเภทครัวเรือนชาวนา นับจาก ประเภทการเกษตรที่ทำ โดยระบุว่า ทำนา และ/หรือ ทำการเกษตรอื่นร่วมด้วย</a:t>
            </a:r>
          </a:p>
          <a:p>
            <a:r>
              <a:rPr lang="th-TH" sz="1600" dirty="0" smtClean="0"/>
              <a:t>               ** ครัวเรือนปลูกข้าวอย่างเดียว นับจาก ประเภทการเกษตรที่ทำ โดยระบุว่า ทำนา เพียงอย่างเดียว แต่สิ่งที่พบ ครัวเรือนยัง</a:t>
            </a:r>
          </a:p>
          <a:p>
            <a:r>
              <a:rPr lang="th-TH" sz="1600" dirty="0" smtClean="0"/>
              <a:t>                   มีรายได้จากการเกษตรอื่นด้วย</a:t>
            </a:r>
          </a:p>
          <a:p>
            <a:r>
              <a:rPr lang="th-TH" sz="1600" dirty="0" smtClean="0"/>
              <a:t>               รายได้นอกเกษตร ประกอบด้วย ค้าจ้างและเงินเดือน และกำไรจากธุรกิจนอกเกษตร</a:t>
            </a:r>
            <a:endParaRPr lang="th-TH" sz="16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224336"/>
              </p:ext>
            </p:extLst>
          </p:nvPr>
        </p:nvGraphicFramePr>
        <p:xfrm>
          <a:off x="357158" y="2143116"/>
          <a:ext cx="8429683" cy="2571769"/>
        </p:xfrm>
        <a:graphic>
          <a:graphicData uri="http://schemas.openxmlformats.org/drawingml/2006/table">
            <a:tbl>
              <a:tblPr>
                <a:tableStyleId>{E929F9F4-4A8F-4326-A1B4-22849713DDAB}</a:tableStyleId>
              </a:tblPr>
              <a:tblGrid>
                <a:gridCol w="3854802"/>
                <a:gridCol w="1152128"/>
                <a:gridCol w="1080120"/>
                <a:gridCol w="1101552"/>
                <a:gridCol w="1241081"/>
              </a:tblGrid>
              <a:tr h="714381">
                <a:tc>
                  <a:txBody>
                    <a:bodyPr/>
                    <a:lstStyle/>
                    <a:p>
                      <a:pPr algn="l" fontAlgn="b"/>
                      <a:r>
                        <a:rPr lang="th-TH" sz="1900" b="1" u="none" strike="noStrike" dirty="0"/>
                        <a:t> 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 dirty="0"/>
                        <a:t> จำนวนครัวเรือน 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/>
                        <a:t> ร้อยละ </a:t>
                      </a:r>
                      <a:endParaRPr lang="th-TH" sz="1900" b="1" i="0" u="none" strike="noStrike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 dirty="0"/>
                        <a:t>รายได้</a:t>
                      </a:r>
                      <a:r>
                        <a:rPr lang="th-TH" sz="1900" b="1" u="none" strike="noStrike" dirty="0" smtClean="0"/>
                        <a:t>รวม</a:t>
                      </a:r>
                    </a:p>
                    <a:p>
                      <a:pPr algn="ctr" fontAlgn="b"/>
                      <a:r>
                        <a:rPr lang="th-TH" sz="1900" b="1" i="0" u="none" strike="noStrike" dirty="0" smtClean="0">
                          <a:solidFill>
                            <a:schemeClr val="bg1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(บาท/ปี)</a:t>
                      </a:r>
                      <a:endParaRPr lang="th-TH" sz="1900" b="1" i="0" u="none" strike="noStrike" dirty="0">
                        <a:solidFill>
                          <a:schemeClr val="bg1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 dirty="0"/>
                        <a:t>% </a:t>
                      </a:r>
                      <a:r>
                        <a:rPr lang="th-TH" sz="1900" b="1" u="none" strike="noStrike" dirty="0" smtClean="0"/>
                        <a:t>รายได้</a:t>
                      </a:r>
                    </a:p>
                    <a:p>
                      <a:pPr algn="ctr" fontAlgn="b"/>
                      <a:r>
                        <a:rPr lang="th-TH" sz="1900" b="1" u="none" strike="noStrike" dirty="0" smtClean="0"/>
                        <a:t>จาก</a:t>
                      </a:r>
                      <a:r>
                        <a:rPr lang="th-TH" sz="1900" b="1" u="none" strike="noStrike" dirty="0"/>
                        <a:t>การเกตร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b"/>
                      <a:r>
                        <a:rPr lang="th-TH" sz="1900" b="1" u="none" strike="noStrike" dirty="0" smtClean="0"/>
                        <a:t> ปลูก</a:t>
                      </a:r>
                      <a:r>
                        <a:rPr lang="th-TH" sz="1900" b="1" u="none" strike="noStrike" dirty="0"/>
                        <a:t>ข้าวอย่าง</a:t>
                      </a:r>
                      <a:r>
                        <a:rPr lang="th-TH" sz="1900" b="1" u="none" strike="noStrike" dirty="0" smtClean="0"/>
                        <a:t>เดียว (แต่ยังมีรายได้แหล่งอื่น)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 dirty="0" smtClean="0"/>
                        <a:t>1,145,828 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 dirty="0" smtClean="0"/>
                        <a:t>19.8 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 dirty="0" smtClean="0"/>
                        <a:t>142,921 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 dirty="0" smtClean="0"/>
                        <a:t>37.3 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0066">
                <a:tc>
                  <a:txBody>
                    <a:bodyPr/>
                    <a:lstStyle/>
                    <a:p>
                      <a:pPr algn="l" fontAlgn="b"/>
                      <a:r>
                        <a:rPr lang="th-TH" sz="1900" b="1" u="none" strike="noStrike" dirty="0" smtClean="0"/>
                        <a:t> ปลูก</a:t>
                      </a:r>
                      <a:r>
                        <a:rPr lang="th-TH" sz="1900" b="1" u="none" strike="noStrike" dirty="0"/>
                        <a:t>ข้าวและทำเกษตร</a:t>
                      </a:r>
                      <a:r>
                        <a:rPr lang="th-TH" sz="1900" b="1" u="none" strike="noStrike" dirty="0" smtClean="0"/>
                        <a:t>อื่น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 dirty="0" smtClean="0"/>
                        <a:t>1,546,373 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 dirty="0" smtClean="0"/>
                        <a:t>26.7 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 dirty="0" smtClean="0"/>
                        <a:t>159,575 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 dirty="0" smtClean="0"/>
                        <a:t>55.0 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th-TH" sz="1900" b="1" u="none" strike="noStrike" dirty="0" smtClean="0"/>
                        <a:t> ปลูก</a:t>
                      </a:r>
                      <a:r>
                        <a:rPr lang="th-TH" sz="1900" b="1" u="none" strike="noStrike" dirty="0"/>
                        <a:t>ข้าวและทำเกษตรอื่นและมีรายได้นอกเกษตร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 dirty="0" smtClean="0"/>
                        <a:t>3,106,528 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 dirty="0" smtClean="0"/>
                        <a:t>53.6 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 dirty="0" smtClean="0"/>
                        <a:t>233,480 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 dirty="0" smtClean="0"/>
                        <a:t>18.4 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algn="l" fontAlgn="b"/>
                      <a:r>
                        <a:rPr lang="th-TH" sz="1900" b="1" u="none" strike="noStrike" dirty="0" smtClean="0"/>
                        <a:t> รวม</a:t>
                      </a:r>
                      <a:r>
                        <a:rPr lang="th-TH" sz="1900" b="1" u="none" strike="noStrike" dirty="0"/>
                        <a:t>ครัวเรือนเกษตรทำนา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 dirty="0" smtClean="0"/>
                        <a:t>5,798,729 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 dirty="0" smtClean="0"/>
                        <a:t>100 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 dirty="0" smtClean="0"/>
                        <a:t>195,877 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1900" b="1" u="none" strike="noStrike" dirty="0" smtClean="0"/>
                        <a:t>29.1 </a:t>
                      </a:r>
                      <a:endParaRPr lang="th-TH" sz="1900" b="1" i="0" u="none" strike="noStrike" dirty="0">
                        <a:solidFill>
                          <a:srgbClr val="000000"/>
                        </a:solidFill>
                        <a:latin typeface="Angsana New" pitchFamily="18" charset="-34"/>
                        <a:cs typeface="Angsana New" pitchFamily="18" charset="-34"/>
                      </a:endParaRPr>
                    </a:p>
                  </a:txBody>
                  <a:tcPr marL="8742" marR="8742" marT="8742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681336" y="53752"/>
            <a:ext cx="7427168" cy="42292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Browallia New" pitchFamily="34" charset="-34"/>
                <a:ea typeface="+mj-ea"/>
                <a:cs typeface="Browallia New" pitchFamily="34" charset="-34"/>
              </a:defRPr>
            </a:lvl1pPr>
          </a:lstStyle>
          <a:p>
            <a:pPr algn="r"/>
            <a:r>
              <a:rPr lang="th-TH" sz="2800" b="1" smtClean="0"/>
              <a:t>1. วัฏจักร...(ต่อ)</a:t>
            </a:r>
            <a:endParaRPr lang="th-TH" sz="28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6085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4523" y="1395699"/>
            <a:ext cx="74478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400" b="1" dirty="0" smtClean="0">
                <a:solidFill>
                  <a:schemeClr val="accent4">
                    <a:lumMod val="75000"/>
                  </a:schemeClr>
                </a:solidFill>
              </a:rPr>
              <a:t>ชั้นฐานะทางเศรษฐกิจของครัวเรือนเกษตร ที่ทำนาอย่างเดียว ปี 2554 (จน-รวย)</a:t>
            </a:r>
            <a:endParaRPr lang="th-TH" sz="2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729341"/>
              </p:ext>
            </p:extLst>
          </p:nvPr>
        </p:nvGraphicFramePr>
        <p:xfrm>
          <a:off x="428596" y="2000240"/>
          <a:ext cx="8358245" cy="3667149"/>
        </p:xfrm>
        <a:graphic>
          <a:graphicData uri="http://schemas.openxmlformats.org/drawingml/2006/table">
            <a:tbl>
              <a:tblPr/>
              <a:tblGrid>
                <a:gridCol w="2143140"/>
                <a:gridCol w="1857388"/>
                <a:gridCol w="1785950"/>
                <a:gridCol w="1357322"/>
                <a:gridCol w="1214445"/>
              </a:tblGrid>
              <a:tr h="1000131">
                <a:tc>
                  <a:txBody>
                    <a:bodyPr/>
                    <a:lstStyle/>
                    <a:p>
                      <a:pPr marL="457200" indent="-457200" algn="ctr" fontAlgn="b">
                        <a:buNone/>
                      </a:pPr>
                      <a:r>
                        <a:rPr lang="th-TH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ชั้นรายได้</a:t>
                      </a:r>
                    </a:p>
                    <a:p>
                      <a:pPr marL="457200" indent="-457200" algn="ctr" fontAlgn="b">
                        <a:buNone/>
                      </a:pPr>
                      <a:r>
                        <a:rPr lang="th-TH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ของ</a:t>
                      </a:r>
                      <a:r>
                        <a:rPr lang="th-TH" sz="2000" b="1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ครัวเรือนทุกประเภท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จำนวนครัวเรือน</a:t>
                      </a:r>
                      <a:r>
                        <a:rPr lang="th-TH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เกษตร</a:t>
                      </a:r>
                    </a:p>
                    <a:p>
                      <a:pPr algn="ctr" fontAlgn="b"/>
                      <a:r>
                        <a:rPr lang="th-TH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ที่</a:t>
                      </a:r>
                      <a:r>
                        <a:rPr lang="th-TH" sz="2000" b="1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ทำ</a:t>
                      </a:r>
                      <a:r>
                        <a:rPr lang="th-TH" sz="2000" b="1" i="0" u="none" strike="noStrike" dirty="0" smtClean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นาอย่าง</a:t>
                      </a:r>
                      <a:r>
                        <a:rPr lang="th-TH" sz="2000" b="1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เดียว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รายได้รวมของครัวเรือน (บาท/ปี)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% ของรายได้เกษตร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1" i="0" u="none" strike="noStrike" dirty="0">
                          <a:solidFill>
                            <a:schemeClr val="accent3">
                              <a:lumMod val="20000"/>
                              <a:lumOff val="80000"/>
                            </a:schemeClr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% ของรายได้นอกเกษตร</a:t>
                      </a:r>
                    </a:p>
                  </a:txBody>
                  <a:tcPr marL="8742" marR="8742" marT="874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50000"/>
                      </a:schemeClr>
                    </a:solidFill>
                  </a:tcPr>
                </a:tc>
              </a:tr>
              <a:tr h="444503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จนสุด 1 (20% แรก)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451,349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63,758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  15.6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  84.4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44503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2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328,433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116,653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  27.7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  72.3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503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3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187,469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176,742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  40.5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  59.5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503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4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121,828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274,033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  45.9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  54.1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4503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รวยสุด 5 (20% สุดท้าย)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  56,749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531,366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  57.0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  43.0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503">
                <a:tc>
                  <a:txBody>
                    <a:bodyPr/>
                    <a:lstStyle/>
                    <a:p>
                      <a:pPr algn="ctr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รวม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1,145,828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142,921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  37.3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h-TH" sz="2000" b="0" i="0" u="none" strike="noStrike" dirty="0">
                          <a:solidFill>
                            <a:srgbClr val="000000"/>
                          </a:solidFill>
                          <a:latin typeface="Angsana New" pitchFamily="18" charset="-34"/>
                          <a:cs typeface="Angsana New" pitchFamily="18" charset="-34"/>
                        </a:rPr>
                        <a:t>                 62.7 </a:t>
                      </a:r>
                    </a:p>
                  </a:txBody>
                  <a:tcPr marL="8742" marR="8742" marT="8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065348" y="500042"/>
            <a:ext cx="5931432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3200" dirty="0" smtClean="0">
                <a:latin typeface="Angsana New" pitchFamily="18" charset="-34"/>
                <a:cs typeface="Angsana New" pitchFamily="18" charset="-34"/>
              </a:rPr>
              <a:t>ชาวนายิ่งจน ยิ่งพยายาม หารายได้จากนอกภาคเกษตร</a:t>
            </a:r>
            <a:endParaRPr lang="en-US" sz="3200" dirty="0" smtClean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7" name="Oval 6"/>
          <p:cNvSpPr/>
          <p:nvPr/>
        </p:nvSpPr>
        <p:spPr>
          <a:xfrm>
            <a:off x="8143900" y="3071810"/>
            <a:ext cx="571504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Oval 7"/>
          <p:cNvSpPr/>
          <p:nvPr/>
        </p:nvSpPr>
        <p:spPr>
          <a:xfrm>
            <a:off x="8143900" y="4857760"/>
            <a:ext cx="571504" cy="4286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10" name="Straight Arrow Connector 9"/>
          <p:cNvCxnSpPr/>
          <p:nvPr/>
        </p:nvCxnSpPr>
        <p:spPr>
          <a:xfrm rot="5400000" flipH="1" flipV="1">
            <a:off x="8000230" y="4142586"/>
            <a:ext cx="1857388" cy="1588"/>
          </a:xfrm>
          <a:prstGeom prst="straightConnector1">
            <a:avLst/>
          </a:prstGeom>
          <a:ln w="2222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14282" y="5886410"/>
            <a:ext cx="65008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2000" dirty="0" smtClean="0"/>
              <a:t>ที่มา </a:t>
            </a:r>
            <a:r>
              <a:rPr lang="en-US" sz="2000" dirty="0" smtClean="0"/>
              <a:t>: </a:t>
            </a:r>
            <a:r>
              <a:rPr lang="th-TH" sz="2000" dirty="0" smtClean="0"/>
              <a:t>การสำรวจภาวะเศรษฐกิจและสังคมของครัวเรือน ปี 2554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681336" y="53752"/>
            <a:ext cx="7427168" cy="42292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Browallia New" pitchFamily="34" charset="-34"/>
                <a:ea typeface="+mj-ea"/>
                <a:cs typeface="Browallia New" pitchFamily="34" charset="-34"/>
              </a:defRPr>
            </a:lvl1pPr>
          </a:lstStyle>
          <a:p>
            <a:pPr algn="r"/>
            <a:r>
              <a:rPr lang="th-TH" sz="2800" b="1" dirty="0" smtClean="0"/>
              <a:t>1. วัฏจักร...(ต่อ)</a:t>
            </a:r>
            <a:endParaRPr lang="th-TH" sz="2800" b="1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367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506582325"/>
              </p:ext>
            </p:extLst>
          </p:nvPr>
        </p:nvGraphicFramePr>
        <p:xfrm>
          <a:off x="359902" y="1844824"/>
          <a:ext cx="360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540954631"/>
              </p:ext>
            </p:extLst>
          </p:nvPr>
        </p:nvGraphicFramePr>
        <p:xfrm>
          <a:off x="5076056" y="2132856"/>
          <a:ext cx="3600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85720" y="1352962"/>
            <a:ext cx="392909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ครัวเรือนปลูกข้าวอย่างเดียว 1.14 ล้านครัวเรือน</a:t>
            </a:r>
          </a:p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รายได้รวม 142,921 บาท/ครัวเรือน</a:t>
            </a:r>
            <a:endParaRPr lang="th-TH" sz="20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56430" y="1352962"/>
            <a:ext cx="405111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ครัวเรือนปลูกข้าวกับเกษตรอื่น 1.54 ล้านครัวเรือน</a:t>
            </a:r>
          </a:p>
          <a:p>
            <a:pPr algn="ctr"/>
            <a:r>
              <a:rPr lang="th-TH" sz="2000" b="1" dirty="0" smtClean="0">
                <a:latin typeface="Browallia New" pitchFamily="34" charset="-34"/>
                <a:cs typeface="Browallia New" pitchFamily="34" charset="-34"/>
              </a:rPr>
              <a:t>รายได้รวม 157,575 บาท/ครัวเรือน</a:t>
            </a:r>
            <a:endParaRPr lang="th-TH" sz="2000" b="1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63688" y="476672"/>
            <a:ext cx="55883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chemeClr val="accent4">
                    <a:lumMod val="75000"/>
                  </a:schemeClr>
                </a:solidFill>
                <a:latin typeface="Browallia New" pitchFamily="34" charset="-34"/>
                <a:cs typeface="Browallia New" pitchFamily="34" charset="-34"/>
              </a:rPr>
              <a:t>ชาวนา 3 กลุ่ม มีรายได้จากแหล่งใดบ้าง</a:t>
            </a:r>
            <a:endParaRPr lang="th-TH" sz="3600" b="1" dirty="0">
              <a:solidFill>
                <a:schemeClr val="accent4">
                  <a:lumMod val="75000"/>
                </a:schemeClr>
              </a:solidFill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175" y="5766355"/>
            <a:ext cx="499688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หมายเหตุ </a:t>
            </a:r>
            <a:r>
              <a:rPr lang="en-US" sz="1600" dirty="0" smtClean="0">
                <a:latin typeface="Browallia New" pitchFamily="34" charset="-34"/>
                <a:cs typeface="Browallia New" pitchFamily="34" charset="-34"/>
              </a:rPr>
              <a:t>: </a:t>
            </a:r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1. รายได้อื่น เช่น งดชดเชย เงินช่วยเหลือ </a:t>
            </a:r>
          </a:p>
          <a:p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เงินสงเคราะห์ รายรับจากค่าเช่า ดอกเบี้ยเงินฝาก/เงินให้กู้ยืม และรายได้ไม่เป็นตัวเงิน</a:t>
            </a:r>
          </a:p>
          <a:p>
            <a:r>
              <a:rPr lang="th-TH" sz="1600" dirty="0" smtClean="0">
                <a:latin typeface="Browallia New" pitchFamily="34" charset="-34"/>
                <a:cs typeface="Browallia New" pitchFamily="34" charset="-34"/>
              </a:rPr>
              <a:t>2. รายได้นอกเกษตร ประกอบด้วย ค้าจ้างและเงินเดือน และกำไรจากธุรกิจนอกเกษตร</a:t>
            </a:r>
            <a:endParaRPr lang="th-TH" sz="1600" dirty="0">
              <a:latin typeface="Browallia New" pitchFamily="34" charset="-34"/>
              <a:cs typeface="Browallia New" pitchFamily="34" charset="-34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598443" y="4077072"/>
            <a:ext cx="7645965" cy="2744100"/>
            <a:chOff x="598443" y="4293096"/>
            <a:chExt cx="7114385" cy="2744100"/>
          </a:xfrm>
        </p:grpSpPr>
        <p:grpSp>
          <p:nvGrpSpPr>
            <p:cNvPr id="14" name="Group 13"/>
            <p:cNvGrpSpPr/>
            <p:nvPr/>
          </p:nvGrpSpPr>
          <p:grpSpPr>
            <a:xfrm>
              <a:off x="598443" y="4293096"/>
              <a:ext cx="7114385" cy="2744100"/>
              <a:chOff x="422064" y="4221634"/>
              <a:chExt cx="7114385" cy="2744100"/>
            </a:xfrm>
          </p:grpSpPr>
          <p:graphicFrame>
            <p:nvGraphicFramePr>
              <p:cNvPr id="7" name="Chart 6"/>
              <p:cNvGraphicFramePr/>
              <p:nvPr>
                <p:extLst>
                  <p:ext uri="{D42A27DB-BD31-4B8C-83A1-F6EECF244321}">
                    <p14:modId xmlns:p14="http://schemas.microsoft.com/office/powerpoint/2010/main" val="1659405217"/>
                  </p:ext>
                </p:extLst>
              </p:nvPr>
            </p:nvGraphicFramePr>
            <p:xfrm>
              <a:off x="3315342" y="4221634"/>
              <a:ext cx="4221107" cy="27441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4"/>
              </a:graphicData>
            </a:graphic>
          </p:graphicFrame>
          <p:sp>
            <p:nvSpPr>
              <p:cNvPr id="11" name="TextBox 10"/>
              <p:cNvSpPr txBox="1"/>
              <p:nvPr/>
            </p:nvSpPr>
            <p:spPr>
              <a:xfrm>
                <a:off x="422064" y="4507064"/>
                <a:ext cx="3435556" cy="1015663"/>
              </a:xfrm>
              <a:prstGeom prst="rect">
                <a:avLst/>
              </a:prstGeom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wrap="none" rtlCol="0">
                <a:spAutoFit/>
              </a:bodyPr>
              <a:lstStyle/>
              <a:p>
                <a:pPr algn="r"/>
                <a:r>
                  <a:rPr lang="th-TH" sz="2000" b="1" dirty="0" smtClean="0">
                    <a:latin typeface="Browallia New" pitchFamily="34" charset="-34"/>
                    <a:cs typeface="Browallia New" pitchFamily="34" charset="-34"/>
                  </a:rPr>
                  <a:t>ครัวเรือนปลูกข้าว ทำเกษตรอื่น</a:t>
                </a:r>
              </a:p>
              <a:p>
                <a:pPr algn="r"/>
                <a:r>
                  <a:rPr lang="th-TH" sz="2000" b="1" dirty="0" smtClean="0">
                    <a:latin typeface="Browallia New" pitchFamily="34" charset="-34"/>
                    <a:cs typeface="Browallia New" pitchFamily="34" charset="-34"/>
                  </a:rPr>
                  <a:t>และมีอาชีพนอกเกษตร 3.10 ล้านครัวเรือน</a:t>
                </a:r>
              </a:p>
              <a:p>
                <a:pPr algn="r"/>
                <a:r>
                  <a:rPr lang="th-TH" sz="2000" b="1" dirty="0" smtClean="0">
                    <a:latin typeface="Browallia New" pitchFamily="34" charset="-34"/>
                    <a:cs typeface="Browallia New" pitchFamily="34" charset="-34"/>
                  </a:rPr>
                  <a:t>รายได้รวม 233,480 บาท/ครัวเรือน</a:t>
                </a:r>
                <a:endParaRPr lang="th-TH" sz="2000" b="1" dirty="0">
                  <a:latin typeface="Browallia New" pitchFamily="34" charset="-34"/>
                  <a:cs typeface="Browallia New" pitchFamily="34" charset="-34"/>
                </a:endParaRPr>
              </a:p>
            </p:txBody>
          </p:sp>
        </p:grpSp>
        <p:cxnSp>
          <p:nvCxnSpPr>
            <p:cNvPr id="17" name="Straight Arrow Connector 16"/>
            <p:cNvCxnSpPr/>
            <p:nvPr/>
          </p:nvCxnSpPr>
          <p:spPr>
            <a:xfrm>
              <a:off x="4109824" y="4929198"/>
              <a:ext cx="855934" cy="0"/>
            </a:xfrm>
            <a:prstGeom prst="straightConnector1">
              <a:avLst/>
            </a:prstGeom>
            <a:ln w="5080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" name="Rectangle 12"/>
          <p:cNvSpPr/>
          <p:nvPr/>
        </p:nvSpPr>
        <p:spPr>
          <a:xfrm>
            <a:off x="71406" y="6488692"/>
            <a:ext cx="650085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ที่มา 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: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การสำรวจภาวะเศรษฐกิจและสังคมของครัวเรือน ปี 2554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1681336" y="53752"/>
            <a:ext cx="7427168" cy="422920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latin typeface="Browallia New" pitchFamily="34" charset="-34"/>
                <a:ea typeface="+mj-ea"/>
                <a:cs typeface="Browallia New" pitchFamily="34" charset="-34"/>
              </a:defRPr>
            </a:lvl1pPr>
          </a:lstStyle>
          <a:p>
            <a:pPr algn="r"/>
            <a:r>
              <a:rPr lang="th-TH" sz="2800" b="1" dirty="0" smtClean="0"/>
              <a:t>1. วัฏจักร...(ต่อ)</a:t>
            </a:r>
            <a:endParaRPr lang="th-TH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5970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8388424" cy="1143000"/>
          </a:xfrm>
        </p:spPr>
        <p:txBody>
          <a:bodyPr>
            <a:noAutofit/>
          </a:bodyPr>
          <a:lstStyle/>
          <a:p>
            <a:r>
              <a:rPr lang="th-TH" sz="3800" b="1" dirty="0" smtClean="0"/>
              <a:t>2. ข้อมูลใน “รู้</a:t>
            </a:r>
            <a:r>
              <a:rPr lang="th-TH" sz="3800" b="1" dirty="0"/>
              <a:t>ลึก รู้จริง จำนำ</a:t>
            </a:r>
            <a:r>
              <a:rPr lang="th-TH" sz="3800" b="1" dirty="0" smtClean="0"/>
              <a:t>ข้าว” ไม่ถูกต้อง</a:t>
            </a:r>
            <a:r>
              <a:rPr lang="en-US" sz="3800" b="1" dirty="0" smtClean="0"/>
              <a:t>:</a:t>
            </a:r>
            <a:r>
              <a:rPr lang="th-TH" sz="3800" b="1" dirty="0" smtClean="0"/>
              <a:t> </a:t>
            </a:r>
            <a:r>
              <a:rPr lang="th-TH" sz="3800" b="1" dirty="0"/>
              <a:t>หน้า </a:t>
            </a:r>
            <a:r>
              <a:rPr lang="th-TH" sz="3800" b="1" dirty="0" smtClean="0"/>
              <a:t>13</a:t>
            </a:r>
            <a:endParaRPr lang="th-TH" sz="38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140967"/>
            <a:ext cx="4038600" cy="3158155"/>
          </a:xfrm>
        </p:spPr>
      </p:pic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3144762"/>
            <a:ext cx="4038600" cy="3164558"/>
          </a:xfrm>
        </p:spPr>
      </p:pic>
      <p:sp>
        <p:nvSpPr>
          <p:cNvPr id="3" name="TextBox 2"/>
          <p:cNvSpPr txBox="1"/>
          <p:nvPr/>
        </p:nvSpPr>
        <p:spPr>
          <a:xfrm>
            <a:off x="539552" y="6309320"/>
            <a:ext cx="2539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ที่มา</a:t>
            </a:r>
            <a:r>
              <a:rPr lang="en-US" sz="1800" dirty="0" smtClean="0">
                <a:latin typeface="Browallia New" pitchFamily="34" charset="-34"/>
                <a:cs typeface="Browallia New" pitchFamily="34" charset="-34"/>
              </a:rPr>
              <a:t>: </a:t>
            </a:r>
            <a:r>
              <a:rPr lang="th-TH" sz="1800" dirty="0" smtClean="0">
                <a:latin typeface="Browallia New" pitchFamily="34" charset="-34"/>
                <a:cs typeface="Browallia New" pitchFamily="34" charset="-34"/>
              </a:rPr>
              <a:t>รู้ลึกรู้จริงจำนำข้าว, กขช 2555.</a:t>
            </a:r>
            <a:endParaRPr lang="th-TH" sz="1800" dirty="0">
              <a:latin typeface="Browallia New" pitchFamily="34" charset="-34"/>
              <a:cs typeface="Browallia New" pitchFamily="34" charset="-34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668364" y="2276872"/>
            <a:ext cx="6232796" cy="1200329"/>
            <a:chOff x="1668364" y="2156663"/>
            <a:chExt cx="6232796" cy="1200329"/>
          </a:xfrm>
        </p:grpSpPr>
        <p:sp>
          <p:nvSpPr>
            <p:cNvPr id="7" name="TextBox 6"/>
            <p:cNvSpPr txBox="1"/>
            <p:nvPr/>
          </p:nvSpPr>
          <p:spPr>
            <a:xfrm>
              <a:off x="1668364" y="2156663"/>
              <a:ext cx="6232796" cy="120032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th-TH" sz="4000" dirty="0">
                  <a:solidFill>
                    <a:srgbClr val="FF0000"/>
                  </a:solidFill>
                  <a:latin typeface="Browallia New" pitchFamily="34" charset="-34"/>
                  <a:cs typeface="Browallia New" pitchFamily="34" charset="-34"/>
                </a:rPr>
                <a:t>ราคา </a:t>
              </a:r>
              <a:r>
                <a:rPr lang="en-US" sz="4000" dirty="0">
                  <a:solidFill>
                    <a:srgbClr val="FF0000"/>
                  </a:solidFill>
                  <a:latin typeface="Browallia New" pitchFamily="34" charset="-34"/>
                  <a:cs typeface="Browallia New" pitchFamily="34" charset="-34"/>
                </a:rPr>
                <a:t>(P)</a:t>
              </a:r>
              <a:r>
                <a:rPr lang="th-TH" sz="4000" dirty="0">
                  <a:solidFill>
                    <a:srgbClr val="FF0000"/>
                  </a:solidFill>
                  <a:latin typeface="Browallia New" pitchFamily="34" charset="-34"/>
                  <a:cs typeface="Browallia New" pitchFamily="34" charset="-34"/>
                </a:rPr>
                <a:t> </a:t>
              </a:r>
              <a:r>
                <a:rPr lang="en-US" sz="4000" dirty="0" smtClean="0">
                  <a:latin typeface="Browallia New" pitchFamily="34" charset="-34"/>
                  <a:cs typeface="Browallia New" pitchFamily="34" charset="-34"/>
                </a:rPr>
                <a:t>x</a:t>
              </a:r>
              <a:r>
                <a:rPr lang="th-TH" sz="4000" dirty="0" smtClean="0">
                  <a:latin typeface="Browallia New" pitchFamily="34" charset="-34"/>
                  <a:cs typeface="Browallia New" pitchFamily="34" charset="-34"/>
                </a:rPr>
                <a:t> </a:t>
              </a:r>
              <a:r>
                <a:rPr lang="th-TH" sz="4000" dirty="0">
                  <a:latin typeface="Browallia New" pitchFamily="34" charset="-34"/>
                  <a:cs typeface="Browallia New" pitchFamily="34" charset="-34"/>
                </a:rPr>
                <a:t>ปริมาณ</a:t>
              </a:r>
              <a:r>
                <a:rPr lang="en-US" sz="4000" dirty="0">
                  <a:latin typeface="Browallia New" pitchFamily="34" charset="-34"/>
                  <a:cs typeface="Browallia New" pitchFamily="34" charset="-34"/>
                </a:rPr>
                <a:t>(Q)</a:t>
              </a:r>
              <a:r>
                <a:rPr lang="en-US" sz="4000" dirty="0" smtClean="0">
                  <a:latin typeface="Browallia New" pitchFamily="34" charset="-34"/>
                  <a:cs typeface="Browallia New" pitchFamily="34" charset="-34"/>
                </a:rPr>
                <a:t> </a:t>
              </a:r>
              <a:r>
                <a:rPr lang="en-US" sz="4000" dirty="0" smtClean="0">
                  <a:solidFill>
                    <a:srgbClr val="FF0000"/>
                  </a:solidFill>
                  <a:latin typeface="Browallia New" pitchFamily="34" charset="-34"/>
                  <a:cs typeface="Browallia New" pitchFamily="34" charset="-34"/>
                </a:rPr>
                <a:t>= </a:t>
              </a:r>
              <a:r>
                <a:rPr lang="th-TH" sz="4000" dirty="0" smtClean="0">
                  <a:solidFill>
                    <a:srgbClr val="FF0000"/>
                  </a:solidFill>
                  <a:latin typeface="Browallia New" pitchFamily="34" charset="-34"/>
                  <a:cs typeface="Browallia New" pitchFamily="34" charset="-34"/>
                </a:rPr>
                <a:t>มูลค่า</a:t>
              </a:r>
              <a:r>
                <a:rPr lang="en-US" sz="4000" dirty="0">
                  <a:solidFill>
                    <a:srgbClr val="FF0000"/>
                  </a:solidFill>
                  <a:latin typeface="Browallia New" pitchFamily="34" charset="-34"/>
                  <a:cs typeface="Browallia New" pitchFamily="34" charset="-34"/>
                </a:rPr>
                <a:t>(Value</a:t>
              </a:r>
              <a:r>
                <a:rPr lang="en-US" sz="4000" dirty="0" smtClean="0">
                  <a:solidFill>
                    <a:srgbClr val="FF0000"/>
                  </a:solidFill>
                  <a:latin typeface="Browallia New" pitchFamily="34" charset="-34"/>
                  <a:cs typeface="Browallia New" pitchFamily="34" charset="-34"/>
                </a:rPr>
                <a:t>) </a:t>
              </a:r>
              <a:r>
                <a:rPr lang="en-US" sz="7200" dirty="0" smtClean="0">
                  <a:solidFill>
                    <a:srgbClr val="FF0000"/>
                  </a:solidFill>
                  <a:latin typeface="Browallia New" pitchFamily="34" charset="-34"/>
                  <a:cs typeface="Browallia New" pitchFamily="34" charset="-34"/>
                </a:rPr>
                <a:t>?</a:t>
              </a:r>
              <a:endParaRPr lang="th-TH" sz="7200" dirty="0">
                <a:solidFill>
                  <a:srgbClr val="FF0000"/>
                </a:solidFill>
                <a:latin typeface="Browallia New" pitchFamily="34" charset="-34"/>
                <a:cs typeface="Browallia New" pitchFamily="34" charset="-34"/>
              </a:endParaRPr>
            </a:p>
          </p:txBody>
        </p:sp>
        <p:sp>
          <p:nvSpPr>
            <p:cNvPr id="4" name="Down Arrow 3"/>
            <p:cNvSpPr/>
            <p:nvPr/>
          </p:nvSpPr>
          <p:spPr>
            <a:xfrm rot="10800000">
              <a:off x="2555776" y="2300678"/>
              <a:ext cx="216024" cy="292685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  <p:sp>
          <p:nvSpPr>
            <p:cNvPr id="8" name="Down Arrow 7"/>
            <p:cNvSpPr/>
            <p:nvPr/>
          </p:nvSpPr>
          <p:spPr>
            <a:xfrm rot="10800000">
              <a:off x="6372200" y="2300678"/>
              <a:ext cx="216024" cy="292685"/>
            </a:xfrm>
            <a:prstGeom prst="downArrow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th-TH"/>
            </a:p>
          </p:txBody>
        </p:sp>
      </p:grpSp>
      <p:sp>
        <p:nvSpPr>
          <p:cNvPr id="9" name="Rectangle 8"/>
          <p:cNvSpPr/>
          <p:nvPr/>
        </p:nvSpPr>
        <p:spPr>
          <a:xfrm>
            <a:off x="2843669" y="1340768"/>
            <a:ext cx="35285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th-TH" sz="4400" b="1" dirty="0">
                <a:latin typeface="Browallia New" pitchFamily="34" charset="-34"/>
                <a:cs typeface="Browallia New" pitchFamily="34" charset="-34"/>
              </a:rPr>
              <a:t>ราคาสูง มูลค่าเพิ่ม?</a:t>
            </a:r>
            <a:endParaRPr lang="th-TH" sz="4400" dirty="0">
              <a:latin typeface="Browallia New" pitchFamily="34" charset="-34"/>
              <a:cs typeface="Browallia New" pitchFamily="34" charset="-34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CEA747-7A86-48CE-BD09-2C6BF731A916}" type="slidenum">
              <a:rPr lang="th-TH" smtClean="0"/>
              <a:t>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53391881"/>
      </p:ext>
    </p:extLst>
  </p:cSld>
  <p:clrMapOvr>
    <a:masterClrMapping/>
  </p:clrMapOvr>
</p:sld>
</file>

<file path=ppt/theme/theme1.xml><?xml version="1.0" encoding="utf-8"?>
<a:theme xmlns:a="http://schemas.openxmlformats.org/drawingml/2006/main" name="BlueTDRI201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WhiteTDRI2012(1)</Template>
  <TotalTime>766</TotalTime>
  <Words>2156</Words>
  <Application>Microsoft Office PowerPoint</Application>
  <PresentationFormat>On-screen Show (4:3)</PresentationFormat>
  <Paragraphs>447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BlueTDRI2011</vt:lpstr>
      <vt:lpstr>จำนำข้าว: การอบรมผู้สื่อข่าว นิพนธ์ พัวพงศกร อัมมาร สยามวาลา</vt:lpstr>
      <vt:lpstr>การอบรมนักข่าวเรื่องจำนำข้าว</vt:lpstr>
      <vt:lpstr>ประเด็นการอบรม</vt:lpstr>
      <vt:lpstr>1. วัฏจักรความยากจนของชาวนา:  รู้ลึก รู้จริง จำนำข้าว หน้า 3</vt:lpstr>
      <vt:lpstr>1. วัฏจักร...(ต่อ)</vt:lpstr>
      <vt:lpstr>PowerPoint Presentation</vt:lpstr>
      <vt:lpstr>PowerPoint Presentation</vt:lpstr>
      <vt:lpstr>PowerPoint Presentation</vt:lpstr>
      <vt:lpstr>2. ข้อมูลใน “รู้ลึก รู้จริง จำนำข้าว” ไม่ถูกต้อง: หน้า 13</vt:lpstr>
      <vt:lpstr>ในอดีตราคาของไทยก็สูงกว่าคู่แข่งมาโดยตลอด เมื่อจำนำราคายิ่งห่างจากคู่แข่งมากขึ้น</vt:lpstr>
      <vt:lpstr>มูลค่าและปริมาณการส่งออกข้าวไทยลดลง เมื่อเทียบกับในอดีต (1)</vt:lpstr>
      <vt:lpstr>มูลค่าและปริมาณการส่งออกข้าวไทยลดลง เมื่อเทียบกับในอดีต (2)</vt:lpstr>
      <vt:lpstr>มูลค่าและปริมาณการส่งออกข้าวไทยลดลง เมื่อเทียบกับในอดีต (3)</vt:lpstr>
      <vt:lpstr>3. วงเงินงบประมาณที่รัฐแจ้ง ต่ำกว่ารายจ่ายจริงของโครงการ : รู้ลึก รู้จริง จำนำข้าว หน้า 17</vt:lpstr>
      <vt:lpstr>3. วงเงิน... (ต่อ)</vt:lpstr>
      <vt:lpstr>สรุปวงเงินงบประมาณที่รัฐแจ้งต่ำกว่ารายจ่ายจริงของโครงการ</vt:lpstr>
      <vt:lpstr>คำนวนกำไรขาดทุนจำนำข้าวรอบ 54/55</vt:lpstr>
      <vt:lpstr>รายละเอียดการคำนวนกำไรขาดทุนจำนำข้าวรอบ 54/55</vt:lpstr>
      <vt:lpstr>4. ประเด็นเพิ่มเติม: รัฐบาลประสบความสำเร็จในการทำให้ข้าวเปลือกแพง ข้าวสารถูก</vt:lpstr>
      <vt:lpstr>4. ข้าวเปลือกแพง... (ต่อ)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Kamphol</dc:creator>
  <cp:lastModifiedBy>Kamphol</cp:lastModifiedBy>
  <cp:revision>36</cp:revision>
  <cp:lastPrinted>2012-11-22T09:31:38Z</cp:lastPrinted>
  <dcterms:created xsi:type="dcterms:W3CDTF">2012-11-20T05:46:44Z</dcterms:created>
  <dcterms:modified xsi:type="dcterms:W3CDTF">2012-11-22T10:43:51Z</dcterms:modified>
</cp:coreProperties>
</file>